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21" r:id="rId3"/>
    <p:sldId id="322" r:id="rId4"/>
    <p:sldId id="324" r:id="rId5"/>
    <p:sldId id="328" r:id="rId6"/>
    <p:sldId id="312" r:id="rId7"/>
    <p:sldId id="314" r:id="rId8"/>
    <p:sldId id="329" r:id="rId9"/>
    <p:sldId id="332" r:id="rId10"/>
    <p:sldId id="260" r:id="rId11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62" autoAdjust="0"/>
    <p:restoredTop sz="93934" autoAdjust="0"/>
  </p:normalViewPr>
  <p:slideViewPr>
    <p:cSldViewPr snapToGrid="0">
      <p:cViewPr varScale="1">
        <p:scale>
          <a:sx n="117" d="100"/>
          <a:sy n="117" d="100"/>
        </p:scale>
        <p:origin x="126" y="9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3C32AA2-44B3-4136-85BC-517FC1F5D666}" type="datetimeFigureOut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3732702-55FE-4A48-8D5B-2E2DAB222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260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68A07D-44CF-4E4D-82FB-C7B3BC82594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630E8C-4F3F-4F08-84AD-B5349C3EFE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3D939-200B-4C86-A59E-05FD18AB1E47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E2AD4-C189-4A86-A15B-CD04D112D9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19FCA-E73F-4BFB-B621-991DCDC33BCC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ABD88-5632-43C8-A671-01E610345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463D9-1725-4FAF-ABC4-1AB7966D7BE6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F1282-1CA0-4B2C-BBCB-B2D2ED26B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00187-CC11-40E9-A68B-347C87C65055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6EE21-1A8B-4820-A8A0-1A3159F4B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1B207-5C75-4FB6-968B-89BB843DF0B9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8E00E-D3BB-44A0-9C6F-1AC2FC4FF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94633-6322-423C-88C4-B3D7829E5E8B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79D2E-EFAF-4C57-BCE1-2D1E0D6ABF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57FA5-0026-427E-9AB3-583CC6833084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1CBAE-8363-4B7C-9801-C9F7E8482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116A8-E5A9-4962-816E-E4599040B4F2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387A2-03F8-4033-A47A-C7D02E25E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ECB5D-8424-462D-A649-2F71DB5B4B6F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7A0E3-0FA5-4477-B463-B15289E62B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9D696-A802-4C28-9225-08BF34899DDE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1A8E0-A404-41F5-B51A-BCB0A8956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B3FA8-92BD-43DB-BBDC-2F16F6938EA5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D4FB6-1E9E-42A9-899D-54A32508CE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148AE9-01D9-4064-8143-326D2234E11C}" type="datetime1">
              <a:rPr lang="ru-RU"/>
              <a:pPr>
                <a:defRPr/>
              </a:pPr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D65989-44BB-46B8-973E-9B0A6180F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epak.alregn.ru/InfSystem/eis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10.33.1.2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kaspersky.ru/small-to-medium-business-security/certified-vers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0" y="1568450"/>
            <a:ext cx="9144000" cy="3476625"/>
          </a:xfrm>
        </p:spPr>
        <p:txBody>
          <a:bodyPr anchor="ctr"/>
          <a:lstStyle/>
          <a:p>
            <a:pPr eaLnBrk="1" hangingPunct="1">
              <a:lnSpc>
                <a:spcPct val="100000"/>
              </a:lnSpc>
            </a:pPr>
            <a:r>
              <a:rPr lang="ru-RU" sz="40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charset="0"/>
              </a:rPr>
              <a:t>Выполнение требований по защите информации при ее </a:t>
            </a:r>
            <a:r>
              <a:rPr lang="ru-RU" sz="40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charset="0"/>
              </a:rPr>
              <a:t>обработке</a:t>
            </a:r>
            <a:br>
              <a:rPr lang="ru-RU" sz="40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charset="0"/>
              </a:rPr>
              <a:t>в ГИС ЕИС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10163" y="5292725"/>
            <a:ext cx="3943350" cy="1508125"/>
          </a:xfrm>
        </p:spPr>
        <p:txBody>
          <a:bodyPr rtlCol="0">
            <a:normAutofit fontScale="77500" lnSpcReduction="20000"/>
          </a:bodyPr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Маркарян А.А., главный специалист </a:t>
            </a:r>
            <a:r>
              <a:rPr lang="ru-RU" altLang="ru-RU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отдела администрирования и защиты информационных систем КГБУ ОЭПАК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+7 (3852) </a:t>
            </a:r>
            <a:r>
              <a:rPr lang="ru-RU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20</a:t>
            </a:r>
            <a:r>
              <a:rPr lang="en-US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5</a:t>
            </a:r>
            <a:r>
              <a:rPr lang="en-US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63</a:t>
            </a:r>
            <a:endParaRPr lang="ru-RU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aam@oepak.alregn.ru</a:t>
            </a:r>
            <a:endParaRPr lang="en-US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81305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71613"/>
            <a:ext cx="9144000" cy="2446337"/>
          </a:xfrm>
        </p:spPr>
        <p:txBody>
          <a:bodyPr rtlCol="0"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Спасибо за внимание!</a:t>
            </a:r>
            <a:endParaRPr lang="ru-RU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69000" y="5202238"/>
            <a:ext cx="3175000" cy="1655762"/>
          </a:xfrm>
        </p:spPr>
        <p:txBody>
          <a:bodyPr rtlCol="0"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Маркарян А.А., главный специалист отдела администрирования </a:t>
            </a:r>
            <a:r>
              <a:rPr lang="ru-RU" altLang="ru-RU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и защиты информационных систем КГБУ ОЭПАК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1800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+7 (3852) </a:t>
            </a:r>
            <a:r>
              <a:rPr lang="ru-RU" sz="18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20</a:t>
            </a:r>
            <a:r>
              <a:rPr lang="en-US" sz="18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5</a:t>
            </a:r>
            <a:r>
              <a:rPr lang="ru-RU" sz="18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 5</a:t>
            </a:r>
            <a:r>
              <a:rPr lang="en-US" sz="18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63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sz="180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Times New Roman" panose="02020603050405020304" pitchFamily="18" charset="0"/>
              </a:rPr>
              <a:t>aam@oepak.alregn.ru</a:t>
            </a:r>
            <a:endParaRPr lang="en-US" sz="1800" dirty="0" smtClean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pic>
        <p:nvPicPr>
          <p:cNvPr id="34819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813050" cy="147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3"/>
          <p:cNvSpPr>
            <a:spLocks noGrp="1"/>
          </p:cNvSpPr>
          <p:nvPr>
            <p:ph type="ctrTitle"/>
          </p:nvPr>
        </p:nvSpPr>
        <p:spPr>
          <a:xfrm>
            <a:off x="3697288" y="0"/>
            <a:ext cx="5137150" cy="1233488"/>
          </a:xfrm>
        </p:spPr>
        <p:txBody>
          <a:bodyPr anchor="ctr"/>
          <a:lstStyle/>
          <a:p>
            <a:pPr eaLnBrk="1" hangingPunct="1"/>
            <a:r>
              <a:rPr lang="ru-RU" sz="3600" dirty="0">
                <a:solidFill>
                  <a:srgbClr val="002060"/>
                </a:solidFill>
                <a:latin typeface="Calibri" pitchFamily="34" charset="0"/>
              </a:rPr>
              <a:t>Перечень НПА</a:t>
            </a:r>
            <a:br>
              <a:rPr lang="ru-RU" sz="3600" dirty="0">
                <a:solidFill>
                  <a:srgbClr val="002060"/>
                </a:solidFill>
                <a:latin typeface="Calibri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Calibri" pitchFamily="34" charset="0"/>
              </a:rPr>
              <a:t>(основные документы)</a:t>
            </a:r>
            <a:endParaRPr lang="ru-RU" sz="3600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686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751888" y="6308725"/>
            <a:ext cx="392112" cy="549275"/>
          </a:xfrm>
          <a:gradFill rotWithShape="1">
            <a:gsLst>
              <a:gs pos="0">
                <a:srgbClr val="002060"/>
              </a:gs>
              <a:gs pos="100000">
                <a:schemeClr val="bg1">
                  <a:alpha val="0"/>
                </a:schemeClr>
              </a:gs>
            </a:gsLst>
            <a:lin ang="18000000"/>
          </a:gra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B8632110-0098-4A8F-ABD1-B97FB3B587BC}" type="slidenum">
              <a:rPr lang="ru-RU" sz="900">
                <a:solidFill>
                  <a:srgbClr val="00206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z="90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0" y="1219200"/>
            <a:ext cx="9144000" cy="14515"/>
          </a:xfrm>
          <a:prstGeom prst="line">
            <a:avLst/>
          </a:prstGeom>
          <a:ln w="12700">
            <a:gradFill flip="none" rotWithShape="1">
              <a:gsLst>
                <a:gs pos="0">
                  <a:srgbClr val="FF0000"/>
                </a:gs>
                <a:gs pos="100000">
                  <a:srgbClr val="00206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8751888" y="0"/>
            <a:ext cx="0" cy="683577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7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907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51888" cy="4324261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5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1.Федеральный закон от 27.06.2006 № 149-ФЗ «Об информации, информационных технологиях и о защите информации».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2.Закон Алтайского края от 24.12.2019 № 120-ЗС «О государственных информационных системах Алтайского края».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3.Постановление Правительства Российской Федерации от 06.07.2015 № 676 «О требованиях к порядку создания, развития, ввода в эксплуатацию, эксплуатации и вывода из эксплуатации государственных информационных систем и дальнейшего хранения содержащейся в их базах данных информации».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4.Приказ ФСТЭК России от 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11.04.2025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№ 117 «Об утверждении требований о защите информации, содержащейся в государственных информационных системах, иных информационных системах государственных органов, государственных унитарных предприятий, государственных учреждений».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573" y="0"/>
            <a:ext cx="1233715" cy="121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0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3"/>
          <p:cNvSpPr>
            <a:spLocks noGrp="1"/>
          </p:cNvSpPr>
          <p:nvPr>
            <p:ph type="ctrTitle"/>
          </p:nvPr>
        </p:nvSpPr>
        <p:spPr>
          <a:xfrm>
            <a:off x="3697288" y="0"/>
            <a:ext cx="5137150" cy="1233488"/>
          </a:xfrm>
        </p:spPr>
        <p:txBody>
          <a:bodyPr anchor="ctr"/>
          <a:lstStyle/>
          <a:p>
            <a:pPr eaLnBrk="1" hangingPunct="1"/>
            <a:r>
              <a:rPr lang="ru-RU" sz="3600" dirty="0">
                <a:solidFill>
                  <a:srgbClr val="002060"/>
                </a:solidFill>
                <a:latin typeface="Calibri" pitchFamily="34" charset="0"/>
              </a:rPr>
              <a:t>Перечень НПА</a:t>
            </a:r>
            <a:br>
              <a:rPr lang="ru-RU" sz="3600" dirty="0">
                <a:solidFill>
                  <a:srgbClr val="002060"/>
                </a:solidFill>
                <a:latin typeface="Calibri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Calibri" pitchFamily="34" charset="0"/>
              </a:rPr>
              <a:t>(дополнительно)</a:t>
            </a:r>
            <a:endParaRPr lang="ru-RU" sz="3600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686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751888" y="6308725"/>
            <a:ext cx="392112" cy="549275"/>
          </a:xfrm>
          <a:gradFill rotWithShape="1">
            <a:gsLst>
              <a:gs pos="0">
                <a:srgbClr val="002060"/>
              </a:gs>
              <a:gs pos="100000">
                <a:schemeClr val="bg1">
                  <a:alpha val="0"/>
                </a:schemeClr>
              </a:gs>
            </a:gsLst>
            <a:lin ang="18000000"/>
          </a:gra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B8632110-0098-4A8F-ABD1-B97FB3B587BC}" type="slidenum">
              <a:rPr lang="ru-RU" sz="900">
                <a:solidFill>
                  <a:srgbClr val="002060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z="90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0" y="1219200"/>
            <a:ext cx="9144000" cy="14515"/>
          </a:xfrm>
          <a:prstGeom prst="line">
            <a:avLst/>
          </a:prstGeom>
          <a:ln w="12700">
            <a:gradFill flip="none" rotWithShape="1">
              <a:gsLst>
                <a:gs pos="0">
                  <a:srgbClr val="FF0000"/>
                </a:gs>
                <a:gs pos="100000">
                  <a:srgbClr val="00206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8751888" y="0"/>
            <a:ext cx="0" cy="683577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797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907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51888" cy="4939814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sz="1500" dirty="0" smtClean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15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Федеральный </a:t>
            </a:r>
            <a:r>
              <a:rPr lang="ru-RU" sz="15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закон от 27.07.2006 № 152-ФЗ «О персональных данных».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Федеральный закон от 06.04.2011 № 63-ФЗ «Об электронной подписи».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Постановление Правительства Российской Федерации от 01.11.2012 № 1119 «Об утверждении требований к защите персональных данных при их обработке в информационных системах персональных данных».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ФСТЭК России от 18.02.2013 № 21 «Об утверждении состава и содержания организационных и технических мер по обеспечению безопасности персональных данных при их обработке в информационных системах персональных данных».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ФСБ России от 09.02.2005 № 66 «Об утверждении положения о разработке, производстве, реализации и эксплуатации шифровальных (криптографических) средств защиты информации (Положения ПКЗ-2005)».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ФСБ России от 10.07.2014 № 378 «Об утверждении Состава и содержания организационных и технических мер по обеспечению безопасности персональных данных при их обработке в информационных системах персональных данных с использованием средств криптографической защиты информации, необходимых для выполнения установленных Правительством Российской Федерации требований к защите персональных данных для каждого из уровней защищенности».</a:t>
            </a:r>
          </a:p>
          <a:p>
            <a:pPr algn="just"/>
            <a:r>
              <a:rPr lang="ru-RU" sz="15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«Инструкция об организации и обеспечении безопасности хранения, обработки и передачи по каналам связи с использованием средств криптографической защиты информации с ограниченным доступом, не содержащей сведений, составляющих государственную тайну», утвержденной приказом ФАПСИ от 13.06.2001 № 152.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573" y="0"/>
            <a:ext cx="1233715" cy="121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74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ctrTitle"/>
          </p:nvPr>
        </p:nvSpPr>
        <p:spPr>
          <a:xfrm>
            <a:off x="3725332" y="0"/>
            <a:ext cx="5109105" cy="1233488"/>
          </a:xfrm>
        </p:spPr>
        <p:txBody>
          <a:bodyPr anchor="ctr"/>
          <a:lstStyle/>
          <a:p>
            <a:pPr eaLnBrk="1" hangingPunct="1"/>
            <a:r>
              <a:rPr lang="ru-RU" sz="36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Комплекс требований к ГИС</a:t>
            </a:r>
            <a:r>
              <a:rPr lang="en-US" sz="36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ЕИС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0" y="1219200"/>
            <a:ext cx="9144000" cy="14515"/>
          </a:xfrm>
          <a:prstGeom prst="line">
            <a:avLst/>
          </a:prstGeom>
          <a:ln w="12700">
            <a:gradFill flip="none" rotWithShape="1">
              <a:gsLst>
                <a:gs pos="0">
                  <a:srgbClr val="FF0000"/>
                </a:gs>
                <a:gs pos="100000">
                  <a:srgbClr val="00206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7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907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31250" cy="40011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638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751888" y="6308725"/>
            <a:ext cx="392112" cy="549275"/>
          </a:xfrm>
          <a:gradFill rotWithShape="1">
            <a:gsLst>
              <a:gs pos="0">
                <a:srgbClr val="002060"/>
              </a:gs>
              <a:gs pos="100000">
                <a:schemeClr val="bg1">
                  <a:alpha val="0"/>
                </a:schemeClr>
              </a:gs>
            </a:gsLst>
            <a:lin ang="18000000"/>
          </a:gra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3F57E23-6D94-4522-B5EF-529FCDFE23F9}" type="slidenum">
              <a:rPr lang="ru-RU" sz="90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z="90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8751888" y="0"/>
            <a:ext cx="0" cy="683577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805" y="0"/>
            <a:ext cx="1233715" cy="12337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9644" y="1938398"/>
            <a:ext cx="3444876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 Требования по защите ГИС</a:t>
            </a:r>
            <a:endParaRPr lang="ru-RU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9644" y="3265487"/>
            <a:ext cx="3444876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</a:t>
            </a:r>
            <a:r>
              <a:rPr lang="ru-RU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Требования по защите </a:t>
            </a:r>
            <a:r>
              <a:rPr lang="ru-RU" dirty="0" err="1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ПДн</a:t>
            </a:r>
            <a:endParaRPr lang="ru-RU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9644" y="4620925"/>
            <a:ext cx="3444876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3. Требования по эксплуатации ГИС</a:t>
            </a:r>
            <a:endParaRPr lang="ru-RU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24399" y="1938398"/>
            <a:ext cx="3444876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149-ФЗ, </a:t>
            </a:r>
            <a:r>
              <a:rPr lang="ru-RU" sz="1300" u="sng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ФСТЭК России №</a:t>
            </a:r>
            <a:r>
              <a:rPr lang="ru-RU" sz="1300" u="sng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117</a:t>
            </a:r>
            <a:r>
              <a:rPr lang="ru-RU" sz="1300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новая методика моделирования угроз ФСТЭК России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724399" y="3265487"/>
            <a:ext cx="3444876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152-ФЗ, </a:t>
            </a:r>
            <a:r>
              <a:rPr lang="en-US" sz="13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1119-</a:t>
            </a:r>
            <a:r>
              <a:rPr lang="ru-RU" sz="130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ПП, </a:t>
            </a:r>
            <a:r>
              <a:rPr lang="ru-RU" sz="1300" u="sng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</a:t>
            </a:r>
            <a:r>
              <a:rPr lang="ru-RU" sz="1300" u="sng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ФСТЭК России </a:t>
            </a:r>
            <a:r>
              <a:rPr lang="ru-RU" sz="1300" u="sng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№ 21</a:t>
            </a:r>
            <a:r>
              <a:rPr lang="ru-RU" sz="1300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Приказ ФСБ России </a:t>
            </a:r>
            <a:r>
              <a:rPr lang="ru-RU" sz="13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№ 378</a:t>
            </a:r>
            <a:r>
              <a:rPr lang="ru-RU" sz="1300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новая методика моделирования угроз ФСТЭК России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24399" y="4620925"/>
            <a:ext cx="3444876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u="sng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676-ПП</a:t>
            </a:r>
            <a:r>
              <a:rPr lang="ru-RU" sz="1300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(с изменениями 1650-ПП</a:t>
            </a:r>
            <a:r>
              <a:rPr lang="ru-RU" sz="13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), </a:t>
            </a:r>
            <a:r>
              <a:rPr lang="ru-RU" sz="1300" u="sng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приказ ФСТЭК России № </a:t>
            </a:r>
            <a:r>
              <a:rPr lang="ru-RU" sz="1300" u="sng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117</a:t>
            </a:r>
            <a:endParaRPr lang="ru-RU" sz="1300" u="sng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6" name="Прямая со стрелкой 5"/>
          <p:cNvCxnSpPr>
            <a:stCxn id="4" idx="3"/>
            <a:endCxn id="14" idx="1"/>
          </p:cNvCxnSpPr>
          <p:nvPr/>
        </p:nvCxnSpPr>
        <p:spPr>
          <a:xfrm>
            <a:off x="3704520" y="2395598"/>
            <a:ext cx="101987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2" idx="3"/>
            <a:endCxn id="15" idx="1"/>
          </p:cNvCxnSpPr>
          <p:nvPr/>
        </p:nvCxnSpPr>
        <p:spPr>
          <a:xfrm>
            <a:off x="3704520" y="3722687"/>
            <a:ext cx="101987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3" idx="3"/>
            <a:endCxn id="16" idx="1"/>
          </p:cNvCxnSpPr>
          <p:nvPr/>
        </p:nvCxnSpPr>
        <p:spPr>
          <a:xfrm>
            <a:off x="3704520" y="5078125"/>
            <a:ext cx="101987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33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ctrTitle"/>
          </p:nvPr>
        </p:nvSpPr>
        <p:spPr>
          <a:xfrm>
            <a:off x="3705934" y="0"/>
            <a:ext cx="5128504" cy="1233488"/>
          </a:xfrm>
        </p:spPr>
        <p:txBody>
          <a:bodyPr anchor="ctr"/>
          <a:lstStyle/>
          <a:p>
            <a:pPr eaLnBrk="1" hangingPunct="1"/>
            <a:r>
              <a:rPr lang="ru-RU" sz="36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Мероприятия по защите</a:t>
            </a:r>
            <a:br>
              <a:rPr lang="ru-RU" sz="36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36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ГИС ЕИС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0" y="1219200"/>
            <a:ext cx="9144000" cy="14515"/>
          </a:xfrm>
          <a:prstGeom prst="line">
            <a:avLst/>
          </a:prstGeom>
          <a:ln w="12700">
            <a:gradFill flip="none" rotWithShape="1">
              <a:gsLst>
                <a:gs pos="0">
                  <a:srgbClr val="FF0000"/>
                </a:gs>
                <a:gs pos="100000">
                  <a:srgbClr val="00206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7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907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31250" cy="31700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 dirty="0" smtClean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1.Классификация ГИС ЕИС (К3, УЗ3).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2.Разработка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модели угроз и нарушителя безопасности информации, не составляющей государственную 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тайну, при ее обработке в ГИС ЕИС.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3.Разработка технического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задания на создание системы защиты информации при ее обработке в ГИС ЕИС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4.Разработка технического проекта на создание системы защиты информации при ее обработке в ГИС ЕИС, и эксплуатационной документации к системе защиты ГИС 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ЕИС.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5.Аттестация ГИС ЕИС.</a:t>
            </a:r>
            <a:endParaRPr lang="ru-RU" sz="2000" dirty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638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751888" y="6308725"/>
            <a:ext cx="392112" cy="549275"/>
          </a:xfrm>
          <a:gradFill rotWithShape="1">
            <a:gsLst>
              <a:gs pos="0">
                <a:srgbClr val="002060"/>
              </a:gs>
              <a:gs pos="100000">
                <a:schemeClr val="bg1">
                  <a:alpha val="0"/>
                </a:schemeClr>
              </a:gs>
            </a:gsLst>
            <a:lin ang="18000000"/>
          </a:gra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3F57E23-6D94-4522-B5EF-529FCDFE23F9}" type="slidenum">
              <a:rPr lang="ru-RU" sz="90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z="90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8751888" y="0"/>
            <a:ext cx="0" cy="683577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242" y="43693"/>
            <a:ext cx="1111176" cy="111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4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ctrTitle"/>
          </p:nvPr>
        </p:nvSpPr>
        <p:spPr>
          <a:xfrm>
            <a:off x="3725332" y="0"/>
            <a:ext cx="5109105" cy="1233488"/>
          </a:xfrm>
        </p:spPr>
        <p:txBody>
          <a:bodyPr anchor="ctr"/>
          <a:lstStyle/>
          <a:p>
            <a:pPr eaLnBrk="1" hangingPunct="1"/>
            <a:r>
              <a:rPr lang="ru-RU" sz="36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ГИС ЕИС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0" y="1219200"/>
            <a:ext cx="9144000" cy="14515"/>
          </a:xfrm>
          <a:prstGeom prst="line">
            <a:avLst/>
          </a:prstGeom>
          <a:ln w="12700">
            <a:gradFill flip="none" rotWithShape="1">
              <a:gsLst>
                <a:gs pos="0">
                  <a:srgbClr val="FF0000"/>
                </a:gs>
                <a:gs pos="100000">
                  <a:srgbClr val="00206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7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907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31250" cy="4708981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1.Приказ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Минцифры Алтайского края № 74 от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10.09.2020 «О создании ГИС ЕИС».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2.Приказ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Минцифры Алтайского края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№ 19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от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05.03.2022 «Об утверждении Положения о ГИС ЕИС».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3.Приказ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Минцифры Алтайского края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№ 34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от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19.04.2022 «Об утверждении Регламента функционирования ГИС ЕИС».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4.Приказ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Минцифры Алтайского края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№ 39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от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11.05.2022 «О вводе ГИС ЕИС в эксплуатацию».</a:t>
            </a:r>
            <a:endParaRPr lang="ru-RU" sz="2000" dirty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endParaRPr lang="ru-RU" sz="2000" dirty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Форма 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заявки на подключение к ГИС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ЕИС:</a:t>
            </a:r>
          </a:p>
          <a:p>
            <a:pPr algn="just"/>
            <a:r>
              <a:rPr lang="en-US" sz="2000" dirty="0" smtClean="0">
                <a:latin typeface="PT Astra Serif" panose="020A0603040505020204" pitchFamily="18" charset="-52"/>
                <a:ea typeface="PT Astra Serif" panose="020A0603040505020204" pitchFamily="18" charset="-52"/>
                <a:hlinkClick r:id="rId3"/>
              </a:rPr>
              <a:t>https</a:t>
            </a:r>
            <a:r>
              <a:rPr lang="en-US" sz="2000" dirty="0">
                <a:latin typeface="PT Astra Serif" panose="020A0603040505020204" pitchFamily="18" charset="-52"/>
                <a:ea typeface="PT Astra Serif" panose="020A0603040505020204" pitchFamily="18" charset="-52"/>
                <a:hlinkClick r:id="rId3"/>
              </a:rPr>
              <a:t>://oepak.alregn.ru/InfSystem/eis</a:t>
            </a:r>
            <a:r>
              <a:rPr lang="en-US" sz="2000" dirty="0" smtClean="0">
                <a:latin typeface="PT Astra Serif" panose="020A0603040505020204" pitchFamily="18" charset="-52"/>
                <a:ea typeface="PT Astra Serif" panose="020A0603040505020204" pitchFamily="18" charset="-52"/>
                <a:hlinkClick r:id="rId3"/>
              </a:rPr>
              <a:t>/</a:t>
            </a:r>
            <a:endParaRPr lang="ru-RU" sz="20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(главная страница –</a:t>
            </a:r>
            <a:r>
              <a:rPr lang="en-US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&gt;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Информационные системы</a:t>
            </a:r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–</a:t>
            </a:r>
            <a:r>
              <a:rPr lang="en-US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&gt;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ГИС ЕИС)</a:t>
            </a:r>
          </a:p>
          <a:p>
            <a:pPr algn="just"/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(письма от 31.05.2022 </a:t>
            </a:r>
            <a:r>
              <a:rPr lang="ru-RU" sz="20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№№ 31/П/1467, 31/ПА/1468)</a:t>
            </a:r>
            <a:endParaRPr lang="ru-RU" sz="20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638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751888" y="6308725"/>
            <a:ext cx="392112" cy="549275"/>
          </a:xfrm>
          <a:gradFill rotWithShape="1">
            <a:gsLst>
              <a:gs pos="0">
                <a:srgbClr val="002060"/>
              </a:gs>
              <a:gs pos="100000">
                <a:schemeClr val="bg1">
                  <a:alpha val="0"/>
                </a:schemeClr>
              </a:gs>
            </a:gsLst>
            <a:lin ang="18000000"/>
          </a:gra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3F57E23-6D94-4522-B5EF-529FCDFE23F9}" type="slidenum">
              <a:rPr lang="ru-RU" sz="90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z="90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8751888" y="0"/>
            <a:ext cx="0" cy="683577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66" y="1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8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ctrTitle"/>
          </p:nvPr>
        </p:nvSpPr>
        <p:spPr>
          <a:xfrm>
            <a:off x="4048489" y="0"/>
            <a:ext cx="4785949" cy="1233488"/>
          </a:xfrm>
        </p:spPr>
        <p:txBody>
          <a:bodyPr anchor="ctr"/>
          <a:lstStyle/>
          <a:p>
            <a:pPr eaLnBrk="1" hangingPunct="1"/>
            <a:r>
              <a:rPr lang="ru-RU" sz="36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Требования по защите ГИС ЕИС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0" y="1219200"/>
            <a:ext cx="9144000" cy="14515"/>
          </a:xfrm>
          <a:prstGeom prst="line">
            <a:avLst/>
          </a:prstGeom>
          <a:ln w="12700">
            <a:gradFill flip="none" rotWithShape="1">
              <a:gsLst>
                <a:gs pos="0">
                  <a:srgbClr val="FF0000"/>
                </a:gs>
                <a:gs pos="100000">
                  <a:srgbClr val="00206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7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907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31250" cy="224676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u="sng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1.Внедрение организационно-распорядительных документов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  <a:endParaRPr lang="en-US" sz="2000" dirty="0" smtClean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en-US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</a:t>
            </a:r>
            <a:r>
              <a:rPr lang="en-US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3"/>
              </a:rPr>
              <a:t>http://</a:t>
            </a:r>
            <a:r>
              <a:rPr lang="en-US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3"/>
              </a:rPr>
              <a:t>10.33.1.2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– шаблоны для </a:t>
            </a:r>
            <a:r>
              <a:rPr lang="ru-RU" sz="2000" dirty="0" err="1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ИСПДн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на портале КСПД</a:t>
            </a:r>
            <a:r>
              <a:rPr lang="en-US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</a:t>
            </a:r>
            <a:endParaRPr lang="ru-RU" sz="2000" dirty="0" smtClean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2.Установка и настройка средств защиты информации в точном соответствии с разработанным техническим проектом (перечень настроек предоставляется по запросу).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3.Обеспечение аттестата соответствия требованиям по защите информации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типовому сегменту ГИС ЕИС.</a:t>
            </a:r>
            <a:endParaRPr lang="ru-RU" sz="2000" dirty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638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751888" y="6308725"/>
            <a:ext cx="392112" cy="549275"/>
          </a:xfrm>
          <a:gradFill rotWithShape="1">
            <a:gsLst>
              <a:gs pos="0">
                <a:srgbClr val="002060"/>
              </a:gs>
              <a:gs pos="100000">
                <a:schemeClr val="bg1">
                  <a:alpha val="0"/>
                </a:schemeClr>
              </a:gs>
            </a:gsLst>
            <a:lin ang="18000000"/>
          </a:gra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3F57E23-6D94-4522-B5EF-529FCDFE23F9}" type="slidenum">
              <a:rPr lang="ru-RU" sz="90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z="90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8751888" y="0"/>
            <a:ext cx="0" cy="683577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430" y="14153"/>
            <a:ext cx="1170255" cy="11702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82" y="3581782"/>
            <a:ext cx="5524813" cy="28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72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3"/>
          <p:cNvSpPr>
            <a:spLocks noGrp="1"/>
          </p:cNvSpPr>
          <p:nvPr>
            <p:ph type="ctrTitle"/>
          </p:nvPr>
        </p:nvSpPr>
        <p:spPr>
          <a:xfrm>
            <a:off x="4048489" y="0"/>
            <a:ext cx="4785949" cy="1233488"/>
          </a:xfrm>
        </p:spPr>
        <p:txBody>
          <a:bodyPr anchor="ctr"/>
          <a:lstStyle/>
          <a:p>
            <a:pPr eaLnBrk="1" hangingPunct="1"/>
            <a:r>
              <a:rPr lang="ru-RU" sz="31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Типовой пользовательский сегмент ГИС ЕИС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0" y="1219200"/>
            <a:ext cx="9144000" cy="14515"/>
          </a:xfrm>
          <a:prstGeom prst="line">
            <a:avLst/>
          </a:prstGeom>
          <a:ln w="12700">
            <a:gradFill flip="none" rotWithShape="1">
              <a:gsLst>
                <a:gs pos="0">
                  <a:srgbClr val="FF0000"/>
                </a:gs>
                <a:gs pos="100000">
                  <a:srgbClr val="00206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7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907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31250" cy="40011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 dirty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638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751888" y="6308725"/>
            <a:ext cx="392112" cy="549275"/>
          </a:xfrm>
          <a:gradFill rotWithShape="1">
            <a:gsLst>
              <a:gs pos="0">
                <a:srgbClr val="002060"/>
              </a:gs>
              <a:gs pos="100000">
                <a:schemeClr val="bg1">
                  <a:alpha val="0"/>
                </a:schemeClr>
              </a:gs>
            </a:gsLst>
            <a:lin ang="18000000"/>
          </a:gradFill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43F57E23-6D94-4522-B5EF-529FCDFE23F9}" type="slidenum">
              <a:rPr lang="ru-RU" sz="90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z="90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8751888" y="0"/>
            <a:ext cx="0" cy="683577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31250" cy="4093428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1.(Тип А) АРМ пользователей ГИС ЕИС на базе ОС семейства «Windows», подключение с помощью </a:t>
            </a:r>
            <a:r>
              <a:rPr lang="ru-RU" sz="2000" dirty="0" err="1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-координатора.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2.(Тип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Б) АРМ пользователей ГИС ЕИС на базе ОС семейства «</a:t>
            </a:r>
            <a:r>
              <a:rPr lang="en-US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Linux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»,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подключение с помощью </a:t>
            </a:r>
            <a:r>
              <a:rPr lang="ru-RU" sz="2000" dirty="0" err="1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-координатора.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.(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Тип В) АРМ пользователей ГИС ЕИС на базе ОС семейства «Windows», подключение с помощью </a:t>
            </a:r>
            <a:r>
              <a:rPr lang="ru-RU" sz="2000" dirty="0" err="1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TLS </a:t>
            </a:r>
            <a:r>
              <a:rPr lang="ru-RU" sz="2000" dirty="0" err="1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Gateway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4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.(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Тип Г) АРМ пользователей ГИС ЕИС на базе ОС семейства «Linux», подключение с помощью </a:t>
            </a:r>
            <a:r>
              <a:rPr lang="ru-RU" sz="2000" dirty="0" err="1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TLS </a:t>
            </a:r>
            <a:r>
              <a:rPr lang="ru-RU" sz="2000" dirty="0" err="1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Gateway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5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.(Тип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Д) АРМ пользователей ГИС ЕИС на базе ОС семейства «Windows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»,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подключение с помощью </a:t>
            </a:r>
            <a:r>
              <a:rPr lang="ru-RU" sz="2000" dirty="0" err="1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en-US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-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клиента», подключение с помощью </a:t>
            </a:r>
            <a:r>
              <a:rPr lang="en-US" sz="2000" dirty="0" err="1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en-US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-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клиента.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6.(Тип Е</a:t>
            </a:r>
            <a:r>
              <a:rPr lang="en-US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АРМ пользователей ГИС ЕИС на базе </a:t>
            </a:r>
            <a:r>
              <a:rPr lang="ru-RU" sz="200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ОС </a:t>
            </a:r>
            <a:r>
              <a:rPr lang="ru-RU" sz="200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семейства «</a:t>
            </a:r>
            <a:r>
              <a:rPr lang="en-US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Linux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», </a:t>
            </a:r>
            <a:r>
              <a:rPr lang="ru-RU" sz="2000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подключение с помощью </a:t>
            </a:r>
            <a:r>
              <a:rPr lang="ru-RU" sz="2000" dirty="0" err="1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ru-RU" sz="2000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-координатора со встроенными СЗИ</a:t>
            </a:r>
            <a:endParaRPr lang="ru-RU" sz="2000" dirty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461" y="30847"/>
            <a:ext cx="1136868" cy="113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1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4048489" y="0"/>
            <a:ext cx="4785949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eaLnBrk="1" hangingPunct="1"/>
            <a:r>
              <a:rPr lang="ru-RU" sz="31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Сертифицированные средства защиты</a:t>
            </a:r>
          </a:p>
        </p:txBody>
      </p:sp>
      <p:sp>
        <p:nvSpPr>
          <p:cNvPr id="6" name="Номер слайда 1"/>
          <p:cNvSpPr txBox="1">
            <a:spLocks/>
          </p:cNvSpPr>
          <p:nvPr/>
        </p:nvSpPr>
        <p:spPr bwMode="auto">
          <a:xfrm>
            <a:off x="8751888" y="6308725"/>
            <a:ext cx="392112" cy="549275"/>
          </a:xfrm>
          <a:prstGeom prst="rect">
            <a:avLst/>
          </a:prstGeom>
          <a:gradFill rotWithShape="1">
            <a:gsLst>
              <a:gs pos="0">
                <a:srgbClr val="002060"/>
              </a:gs>
              <a:gs pos="100000">
                <a:schemeClr val="bg1">
                  <a:alpha val="0"/>
                </a:schemeClr>
              </a:gs>
            </a:gsLst>
            <a:lin ang="18000000"/>
          </a:gradFill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</a:t>
            </a:r>
            <a:r>
              <a:rPr lang="ru-RU" sz="900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</a:t>
            </a:r>
            <a:endParaRPr lang="ru-RU" sz="900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0" y="1233488"/>
            <a:ext cx="8731250" cy="4801314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/>
            <a:r>
              <a:rPr lang="ru-RU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</a:t>
            </a:r>
            <a:r>
              <a:rPr lang="en-US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https://reestr.fstec.ru/reg3 – </a:t>
            </a:r>
            <a:r>
              <a:rPr lang="ru-RU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Государственный реестр </a:t>
            </a:r>
            <a:r>
              <a:rPr lang="ru-RU" dirty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</a:t>
            </a:r>
            <a:r>
              <a:rPr lang="ru-RU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ертифицированных средств защиты информации.</a:t>
            </a:r>
            <a:endParaRPr lang="en-US" dirty="0" smtClean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lvl="0"/>
            <a:endParaRPr lang="en-US" dirty="0" smtClean="0">
              <a:solidFill>
                <a:srgbClr val="00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lvl="0"/>
            <a:r>
              <a:rPr lang="en-US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</a:t>
            </a:r>
            <a:r>
              <a:rPr lang="ru-RU" dirty="0" smtClean="0">
                <a:solidFill>
                  <a:srgbClr val="00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en-US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Kaspersky Endpoint Security 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12.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8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.0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.505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</a:t>
            </a:r>
            <a:r>
              <a:rPr lang="en-US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Windows 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lvl="0"/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Kaspersky </a:t>
            </a:r>
            <a:r>
              <a:rPr lang="en-US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Endpoint Security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12.4.0.1225 для 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Linux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Дистрибутив </a:t>
            </a: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приобретается с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Certified </a:t>
            </a:r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media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Pack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(</a:t>
            </a:r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2"/>
              </a:rPr>
              <a:t>https://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2"/>
              </a:rPr>
              <a:t>www.kaspersky.ru/small-to-medium-business-security/certified-version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</a:t>
            </a:r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https://support.kaspersky.ru/common/certificates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).</a:t>
            </a:r>
          </a:p>
          <a:p>
            <a:endParaRPr lang="en-US" dirty="0" smtClean="0">
              <a:solidFill>
                <a:prstClr val="black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3.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Secret Net Studio (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версии 8.6, 8.8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;</a:t>
            </a:r>
          </a:p>
          <a:p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  Secret </a:t>
            </a:r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Net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LSP </a:t>
            </a:r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</a:t>
            </a: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версии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10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12)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Дистрибутив приобретается с Установочным комплектом </a:t>
            </a:r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[https://www.securitycode.ru/products/licenses/]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Не требуется, в случае использования ОС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Astra Linux SE 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«Усиленный» (Воронеж)</a:t>
            </a:r>
          </a:p>
          <a:p>
            <a:endParaRPr lang="en-US" dirty="0" smtClean="0">
              <a:solidFill>
                <a:prstClr val="black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4. </a:t>
            </a:r>
            <a:r>
              <a:rPr lang="en-US" dirty="0" err="1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Client 4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</a:t>
            </a: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версия 4.5.3.65117</a:t>
            </a:r>
            <a:r>
              <a:rPr lang="en-US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)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Необходимо приобрести Дистрибутив </a:t>
            </a:r>
            <a:r>
              <a:rPr lang="ru-RU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 </a:t>
            </a:r>
            <a:r>
              <a:rPr lang="en-US" dirty="0" err="1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ViPNet</a:t>
            </a:r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Client for Windows 4.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х (сертификаты на оф. сайте указаны только в привязке к отдельным продуктам, например, </a:t>
            </a:r>
            <a:r>
              <a:rPr lang="en-US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https://infotecs.ru/products/vipnet-client-/</a:t>
            </a:r>
            <a:r>
              <a:rPr lang="ru-RU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).</a:t>
            </a:r>
            <a:endParaRPr lang="ru-RU" dirty="0">
              <a:solidFill>
                <a:prstClr val="black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907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 flipV="1">
            <a:off x="0" y="1219200"/>
            <a:ext cx="9144000" cy="14515"/>
          </a:xfrm>
          <a:prstGeom prst="line">
            <a:avLst/>
          </a:prstGeom>
          <a:ln w="12700">
            <a:gradFill flip="none" rotWithShape="1">
              <a:gsLst>
                <a:gs pos="0">
                  <a:srgbClr val="FF0000"/>
                </a:gs>
                <a:gs pos="100000">
                  <a:srgbClr val="00206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8751888" y="0"/>
            <a:ext cx="0" cy="6835775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10" y="105629"/>
            <a:ext cx="1092934" cy="109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295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32316</TotalTime>
  <Words>857</Words>
  <Application>Microsoft Office PowerPoint</Application>
  <PresentationFormat>Экран (4:3)</PresentationFormat>
  <Paragraphs>83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PT Astra Serif</vt:lpstr>
      <vt:lpstr>Times New Roman</vt:lpstr>
      <vt:lpstr>Тема Office</vt:lpstr>
      <vt:lpstr>Выполнение требований по защите информации при ее обработке в ГИС ЕИС</vt:lpstr>
      <vt:lpstr>Перечень НПА (основные документы)</vt:lpstr>
      <vt:lpstr>Перечень НПА (дополнительно)</vt:lpstr>
      <vt:lpstr>Комплекс требований к ГИС ЕИС</vt:lpstr>
      <vt:lpstr>Мероприятия по защите ГИС ЕИС</vt:lpstr>
      <vt:lpstr>ГИС ЕИС</vt:lpstr>
      <vt:lpstr>Требования по защите ГИС ЕИС</vt:lpstr>
      <vt:lpstr>Типовой пользовательский сегмент ГИС ЕИС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Ростоцкий Александр Александрович</dc:creator>
  <cp:lastModifiedBy>Маркарян Акоп Амазаспович</cp:lastModifiedBy>
  <cp:revision>336</cp:revision>
  <cp:lastPrinted>2016-06-14T05:54:33Z</cp:lastPrinted>
  <dcterms:created xsi:type="dcterms:W3CDTF">2016-06-14T05:16:23Z</dcterms:created>
  <dcterms:modified xsi:type="dcterms:W3CDTF">2026-06-15T08:31:35Z</dcterms:modified>
</cp:coreProperties>
</file>