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8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12.xml" ContentType="application/vnd.openxmlformats-officedocument.theme+xml"/>
  <Override PartName="/ppt/theme/theme2.xml" ContentType="application/vnd.openxmlformats-officedocument.theme+xml"/>
  <Override PartName="/ppt/theme/theme24.xml" ContentType="application/vnd.openxmlformats-officedocument.theme+xml"/>
  <Override PartName="/ppt/theme/theme23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2.xml" ContentType="application/vnd.openxmlformats-officedocument.theme+xml"/>
  <Override PartName="/ppt/theme/theme21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_rels/presentation.xml.rels" ContentType="application/vnd.openxmlformats-package.relationships+xml"/>
  <Override PartName="/ppt/media/image58.png" ContentType="image/png"/>
  <Override PartName="/ppt/media/image56.png" ContentType="image/png"/>
  <Override PartName="/ppt/media/image54.png" ContentType="image/png"/>
  <Override PartName="/ppt/media/image53.png" ContentType="image/png"/>
  <Override PartName="/ppt/media/image1.wmf" ContentType="image/x-wmf"/>
  <Override PartName="/ppt/media/image52.svg" ContentType="image/svg"/>
  <Override PartName="/ppt/media/image7.png" ContentType="image/png"/>
  <Override PartName="/ppt/media/image16.png" ContentType="image/png"/>
  <Override PartName="/ppt/media/image27.svg" ContentType="image/svg"/>
  <Override PartName="/ppt/media/image47.png" ContentType="image/png"/>
  <Override PartName="/ppt/media/image10.png" ContentType="image/png"/>
  <Override PartName="/ppt/media/image34.svg" ContentType="image/svg"/>
  <Override PartName="/ppt/media/image21.svg" ContentType="image/svg"/>
  <Override PartName="/ppt/media/image60.png" ContentType="image/png"/>
  <Override PartName="/ppt/media/image39.svg" ContentType="image/svg"/>
  <Override PartName="/ppt/media/image15.png" ContentType="image/png"/>
  <Override PartName="/ppt/media/image6.png" ContentType="image/png"/>
  <Override PartName="/ppt/media/image25.svg" ContentType="image/svg"/>
  <Override PartName="/ppt/media/image38.png" ContentType="image/png"/>
  <Override PartName="/ppt/media/image37.png" ContentType="image/png"/>
  <Override PartName="/ppt/media/image5.png" ContentType="image/png"/>
  <Override PartName="/ppt/media/image14.png" ContentType="image/png"/>
  <Override PartName="/ppt/media/image64.png" ContentType="image/png"/>
  <Override PartName="/ppt/media/image61.svg" ContentType="image/svg"/>
  <Override PartName="/ppt/media/image40.png" ContentType="image/png"/>
  <Override PartName="/ppt/media/image51.png" ContentType="image/png"/>
  <Override PartName="/ppt/media/image4.jpeg" ContentType="image/jpeg"/>
  <Override PartName="/ppt/media/image65.png" ContentType="image/png"/>
  <Override PartName="/ppt/media/image28.png" ContentType="image/png"/>
  <Override PartName="/ppt/media/image62.png" ContentType="image/png"/>
  <Override PartName="/ppt/media/image48.svg" ContentType="image/svg"/>
  <Override PartName="/ppt/media/image24.png" ContentType="image/png"/>
  <Override PartName="/ppt/media/image63.png" ContentType="image/png"/>
  <Override PartName="/ppt/media/image50.svg" ContentType="image/svg"/>
  <Override PartName="/ppt/media/image26.png" ContentType="image/png"/>
  <Override PartName="/ppt/media/image59.png" ContentType="image/png"/>
  <Override PartName="/ppt/media/image22.png" ContentType="image/png"/>
  <Override PartName="/ppt/media/image19.png" ContentType="image/png"/>
  <Override PartName="/ppt/media/image2.png" ContentType="image/png"/>
  <Override PartName="/ppt/media/image11.png" ContentType="image/png"/>
  <Override PartName="/ppt/media/image8.png" ContentType="image/png"/>
  <Override PartName="/ppt/media/image17.png" ContentType="image/png"/>
  <Override PartName="/ppt/media/image23.svg" ContentType="image/svg"/>
  <Override PartName="/ppt/media/image12.png" ContentType="image/png"/>
  <Override PartName="/ppt/media/image36.svg" ContentType="image/svg"/>
  <Override PartName="/ppt/media/image49.png" ContentType="image/png"/>
  <Override PartName="/ppt/media/image29.svg" ContentType="image/svg"/>
  <Override PartName="/ppt/media/image20.png" ContentType="image/png"/>
  <Override PartName="/ppt/media/image44.svg" ContentType="image/svg"/>
  <Override PartName="/ppt/media/image18.png" ContentType="image/png"/>
  <Override PartName="/ppt/media/image9.png" ContentType="image/png"/>
  <Override PartName="/ppt/media/image30.png" ContentType="image/png"/>
  <Override PartName="/ppt/media/image31.svg" ContentType="image/svg"/>
  <Override PartName="/ppt/media/image32.png" ContentType="image/png"/>
  <Override PartName="/ppt/media/image33.png" ContentType="image/png"/>
  <Override PartName="/ppt/media/image57.svg" ContentType="image/svg"/>
  <Override PartName="/ppt/media/image13.png" ContentType="image/png"/>
  <Override PartName="/ppt/media/image35.png" ContentType="image/png"/>
  <Override PartName="/ppt/media/hdphoto1.wdp" ContentType="image/vnd.ms-photo"/>
  <Override PartName="/ppt/media/image41.png" ContentType="image/png"/>
  <Override PartName="/ppt/media/image42.svg" ContentType="image/svg"/>
  <Override PartName="/ppt/media/image3.wmf" ContentType="image/x-wmf"/>
  <Override PartName="/ppt/media/image55.png" ContentType="image/png"/>
  <Override PartName="/ppt/media/image43.png" ContentType="image/png"/>
  <Override PartName="/ppt/media/image45.png" ContentType="image/png"/>
  <Override PartName="/ppt/media/image46.png" ContentType="image/png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</p:sld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" Target="slides/slide1.xml"/><Relationship Id="rId27" Type="http://schemas.openxmlformats.org/officeDocument/2006/relationships/slide" Target="slides/slide2.xml"/><Relationship Id="rId28" Type="http://schemas.openxmlformats.org/officeDocument/2006/relationships/slide" Target="slides/slide3.xml"/><Relationship Id="rId29" Type="http://schemas.openxmlformats.org/officeDocument/2006/relationships/slide" Target="slides/slide4.xml"/><Relationship Id="rId30" Type="http://schemas.openxmlformats.org/officeDocument/2006/relationships/slide" Target="slides/slide5.xml"/><Relationship Id="rId31" Type="http://schemas.openxmlformats.org/officeDocument/2006/relationships/slide" Target="slides/slide6.xml"/><Relationship Id="rId32" Type="http://schemas.openxmlformats.org/officeDocument/2006/relationships/slide" Target="slides/slide7.xml"/><Relationship Id="rId33" Type="http://schemas.openxmlformats.org/officeDocument/2006/relationships/slide" Target="slides/slide8.xml"/><Relationship Id="rId34" Type="http://schemas.openxmlformats.org/officeDocument/2006/relationships/slide" Target="slides/slide9.xml"/><Relationship Id="rId35" Type="http://schemas.openxmlformats.org/officeDocument/2006/relationships/slide" Target="slides/slide10.xml"/><Relationship Id="rId36" Type="http://schemas.openxmlformats.org/officeDocument/2006/relationships/slide" Target="slides/slide11.xml"/><Relationship Id="rId37" Type="http://schemas.openxmlformats.org/officeDocument/2006/relationships/slide" Target="slides/slide12.xml"/><Relationship Id="rId38" Type="http://schemas.openxmlformats.org/officeDocument/2006/relationships/slide" Target="slides/slide13.xml"/><Relationship Id="rId39" Type="http://schemas.openxmlformats.org/officeDocument/2006/relationships/slide" Target="slides/slide14.xml"/><Relationship Id="rId40" Type="http://schemas.openxmlformats.org/officeDocument/2006/relationships/slide" Target="slides/slide15.xml"/><Relationship Id="rId41" Type="http://schemas.openxmlformats.org/officeDocument/2006/relationships/slide" Target="slides/slide16.xml"/><Relationship Id="rId4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екоменд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94B200C9-E32C-45F4-ABCF-9D330C5D6735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DA31C4F8-77AC-4733-B8C5-1C1157B39561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13D5069-A9FD-4BEA-8E4D-2ECD6394BDFA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Основной слайд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DB879948-A5DD-4E3A-9EAC-9A8F10CDF8DB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EF4082ED-4D46-49FF-8978-A571DE904C61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тбивоч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179DAF1F-50E0-4AEF-8F09-5B3133B9A050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тбивоч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A7F0798E-BA10-4CCD-A75D-554FC8B38429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лож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B67DA120-1891-4123-B229-A68EFF2E96B7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Основной 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A946DB7-7BFF-4DFA-B58E-604FC49A78CA}" type="slidenum">
              <a:t>&lt;#&gt;</a:t>
            </a:fld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Основно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1CD9D059-091D-4B2F-809C-06B0736FCEA1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09ECDD3B-3837-4A11-948D-7601F1C722DA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D5AD60DF-007F-4C4F-9900-ED7F3B1CE1A9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Основной 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71E801D5-2B2B-40B0-A43E-3D9356D8CF8A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DC072AEB-056A-4CEA-8EEF-321667550F9D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BAF3881-396B-4D83-B5E2-5792EFE7590D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Основной слай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EAD21397-ADC4-4E4B-A753-C8EA2695E96B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5CCBDE0-D324-4599-8DF8-04DE6EE15357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0548971-741F-4029-B994-AFB362C2A4C8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EE824785-C4CD-45E4-A014-79CBC2164F88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B9A54DD-BE40-42E7-9A71-972DF6886EEA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сновной слайд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670166A-EEA0-41A7-B13D-ACFEAACCC54A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wmf"/><Relationship Id="rId3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7.png"/><Relationship Id="rId3" Type="http://schemas.openxmlformats.org/officeDocument/2006/relationships/image" Target="../media/image1.wmf"/><Relationship Id="rId4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8.png"/><Relationship Id="rId3" Type="http://schemas.openxmlformats.org/officeDocument/2006/relationships/image" Target="../media/image1.wmf"/><Relationship Id="rId4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9.png"/><Relationship Id="rId3" Type="http://schemas.openxmlformats.org/officeDocument/2006/relationships/image" Target="../media/image1.wmf"/><Relationship Id="rId4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10.png"/><Relationship Id="rId3" Type="http://schemas.openxmlformats.org/officeDocument/2006/relationships/image" Target="../media/image3.wmf"/><Relationship Id="rId4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11.png"/><Relationship Id="rId3" Type="http://schemas.openxmlformats.org/officeDocument/2006/relationships/image" Target="../media/image1.wmf"/><Relationship Id="rId4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2.png"/><Relationship Id="rId3" Type="http://schemas.openxmlformats.org/officeDocument/2006/relationships/image" Target="../media/image3.wmf"/><Relationship Id="rId4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13.png"/><Relationship Id="rId3" Type="http://schemas.openxmlformats.org/officeDocument/2006/relationships/image" Target="../media/image1.wmf"/><Relationship Id="rId4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14.png"/><Relationship Id="rId3" Type="http://schemas.openxmlformats.org/officeDocument/2006/relationships/image" Target="../media/image1.wmf"/><Relationship Id="rId4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image" Target="../media/image15.png"/><Relationship Id="rId3" Type="http://schemas.openxmlformats.org/officeDocument/2006/relationships/image" Target="../media/image1.wmf"/><Relationship Id="rId4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wm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image" Target="../media/image3.wmf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image" Target="../media/image17.png"/><Relationship Id="rId3" Type="http://schemas.openxmlformats.org/officeDocument/2006/relationships/image" Target="../media/image1.wmf"/><Relationship Id="rId4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image" Target="../media/image1.wmf"/><Relationship Id="rId3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image" Target="../media/image1.wm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png"/><Relationship Id="rId3" Type="http://schemas.openxmlformats.org/officeDocument/2006/relationships/image" Target="../media/image3.wmf"/><Relationship Id="rId4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2.png"/><Relationship Id="rId3" Type="http://schemas.openxmlformats.org/officeDocument/2006/relationships/image" Target="../media/image3.wmf"/><Relationship Id="rId4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4.jpeg"/><Relationship Id="rId3" Type="http://schemas.openxmlformats.org/officeDocument/2006/relationships/image" Target="../media/image3.wmf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wmf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wmf"/><Relationship Id="rId3" Type="http://schemas.openxmlformats.org/officeDocument/2006/relationships/image" Target="../media/image6.png"/><Relationship Id="rId4" Type="http://schemas.openxmlformats.org/officeDocument/2006/relationships/image" Target="../media/image6.png"/><Relationship Id="rId5" Type="http://schemas.openxmlformats.org/officeDocument/2006/relationships/image" Target="../media/image6.png"/><Relationship Id="rId6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wmf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wmf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Прямоугольник 1"/>
          <p:cNvSpPr/>
          <p:nvPr/>
        </p:nvSpPr>
        <p:spPr>
          <a:xfrm>
            <a:off x="658800" y="2529000"/>
            <a:ext cx="10830960" cy="38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sldNum" idx="1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A7F947D-BC9E-4230-B4ED-E1F4592C4FAA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2" name="Рисунок 9" descr=""/>
          <p:cNvPicPr/>
          <p:nvPr/>
        </p:nvPicPr>
        <p:blipFill>
          <a:blip r:embed="rId2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2" descr=""/>
          <p:cNvPicPr/>
          <p:nvPr/>
        </p:nvPicPr>
        <p:blipFill>
          <a:blip r:embed="rId2"/>
          <a:stretch/>
        </p:blipFill>
        <p:spPr>
          <a:xfrm>
            <a:off x="6095880" y="0"/>
            <a:ext cx="609552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PlaceHolder 1"/>
          <p:cNvSpPr>
            <a:spLocks noGrp="1"/>
          </p:cNvSpPr>
          <p:nvPr>
            <p:ph type="sldNum" idx="10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892B3E2-F5FC-4D94-A441-1DFCFFF8E7EF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59" name="Рисунок 9" descr=""/>
          <p:cNvPicPr/>
          <p:nvPr/>
        </p:nvPicPr>
        <p:blipFill>
          <a:blip r:embed="rId3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68800" y="2660040"/>
            <a:ext cx="4696920" cy="3199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531400" y="2660040"/>
            <a:ext cx="5156280" cy="318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4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Рисунок 2" descr="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PlaceHolder 1"/>
          <p:cNvSpPr>
            <a:spLocks noGrp="1"/>
          </p:cNvSpPr>
          <p:nvPr>
            <p:ph type="sldNum" idx="11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3837AE9-76D1-4C95-B2CD-596D3A65638D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65" name="Рисунок 9" descr=""/>
          <p:cNvPicPr/>
          <p:nvPr/>
        </p:nvPicPr>
        <p:blipFill>
          <a:blip r:embed="rId3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4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15" descr="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899400" y="1288440"/>
            <a:ext cx="4746960" cy="2139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9" name="Заголовок 12"/>
          <p:cNvSpPr/>
          <p:nvPr/>
        </p:nvSpPr>
        <p:spPr>
          <a:xfrm>
            <a:off x="6431040" y="5970600"/>
            <a:ext cx="417888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ts val="3319"/>
              </a:lnSpc>
            </a:pPr>
            <a:endParaRPr b="0" lang="ru-RU" sz="1400" strike="noStrike" u="none">
              <a:solidFill>
                <a:schemeClr val="dk1"/>
              </a:solidFill>
              <a:uFillTx/>
              <a:latin typeface="Montserrat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899400" y="5184360"/>
            <a:ext cx="3710520" cy="606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71" name="Рисунок 16" descr=""/>
          <p:cNvPicPr/>
          <p:nvPr/>
        </p:nvPicPr>
        <p:blipFill>
          <a:blip r:embed="rId3"/>
          <a:stretch/>
        </p:blipFill>
        <p:spPr>
          <a:xfrm>
            <a:off x="434520" y="3016080"/>
            <a:ext cx="3269160" cy="8236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4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Рисунок 2" descr="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solidFill>
            <a:schemeClr val="tx2"/>
          </a:solidFill>
          <a:ln w="0">
            <a:noFill/>
          </a:ln>
        </p:spPr>
      </p:pic>
      <p:sp>
        <p:nvSpPr>
          <p:cNvPr id="73" name="PlaceHolder 1"/>
          <p:cNvSpPr>
            <a:spLocks noGrp="1"/>
          </p:cNvSpPr>
          <p:nvPr>
            <p:ph type="sldNum" idx="12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BE23F4D-D97E-4FDB-91CB-7A031570996F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lt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75" name="Рисунок 1" descr=""/>
          <p:cNvPicPr/>
          <p:nvPr/>
        </p:nvPicPr>
        <p:blipFill>
          <a:blip r:embed="rId3"/>
          <a:stretch/>
        </p:blipFill>
        <p:spPr>
          <a:xfrm>
            <a:off x="9987840" y="541440"/>
            <a:ext cx="1832400" cy="46296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4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2" descr="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PlaceHolder 1"/>
          <p:cNvSpPr>
            <a:spLocks noGrp="1"/>
          </p:cNvSpPr>
          <p:nvPr>
            <p:ph type="sldNum" idx="13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11DD075-3CDF-44F2-B3EB-82D6324415A9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78" name="Рисунок 9" descr=""/>
          <p:cNvPicPr/>
          <p:nvPr/>
        </p:nvPicPr>
        <p:blipFill>
          <a:blip r:embed="rId3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4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Рисунок 6" descr="Изображение выглядит как снимок экрана, Графика, дизайн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8007840" y="0"/>
            <a:ext cx="41835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Рисунок 8" descr=""/>
          <p:cNvPicPr/>
          <p:nvPr/>
        </p:nvPicPr>
        <p:blipFill>
          <a:blip r:embed="rId3"/>
          <a:stretch/>
        </p:blipFill>
        <p:spPr>
          <a:xfrm>
            <a:off x="9987840" y="541440"/>
            <a:ext cx="1832400" cy="46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PlaceHolder 1"/>
          <p:cNvSpPr>
            <a:spLocks noGrp="1"/>
          </p:cNvSpPr>
          <p:nvPr>
            <p:ph type="sldNum" idx="14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3313A6F-07D7-4B36-9932-A23F16E1ECD8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title"/>
          </p:nvPr>
        </p:nvSpPr>
        <p:spPr>
          <a:xfrm>
            <a:off x="561600" y="444996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68800" y="923040"/>
            <a:ext cx="5382360" cy="250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4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4"/>
          <p:cNvSpPr/>
          <p:nvPr/>
        </p:nvSpPr>
        <p:spPr>
          <a:xfrm>
            <a:off x="8936280" y="0"/>
            <a:ext cx="3255480" cy="6857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sldNum" idx="15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3407D77-224D-401A-83A1-FE05107A8AF4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561600" y="444996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568800" y="923040"/>
            <a:ext cx="5382360" cy="2505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89" name="Рисунок 3" descr="Изображение выглядит как снимок экрана, дизайн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6708240" y="0"/>
            <a:ext cx="428652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" name="Рисунок 5" descr=""/>
          <p:cNvPicPr/>
          <p:nvPr/>
        </p:nvPicPr>
        <p:blipFill>
          <a:blip r:embed="rId3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4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2"/>
          <p:cNvSpPr/>
          <p:nvPr/>
        </p:nvSpPr>
        <p:spPr>
          <a:xfrm>
            <a:off x="0" y="0"/>
            <a:ext cx="12180240" cy="174492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24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body"/>
          </p:nvPr>
        </p:nvSpPr>
        <p:spPr>
          <a:xfrm>
            <a:off x="598320" y="1296000"/>
            <a:ext cx="8540640" cy="380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title"/>
          </p:nvPr>
        </p:nvSpPr>
        <p:spPr>
          <a:xfrm>
            <a:off x="958680" y="510480"/>
            <a:ext cx="8534880" cy="3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2000" strike="noStrike" u="none">
                <a:solidFill>
                  <a:schemeClr val="dk1"/>
                </a:solidFill>
                <a:uFillTx/>
                <a:latin typeface="Calibri Light"/>
              </a:rPr>
              <a:t>Образец заголовка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Рисунок 2" descr="Изображение выглядит как снимок экрана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989720" y="1004760"/>
            <a:ext cx="4778640" cy="1512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6" name="Заголовок 12"/>
          <p:cNvSpPr/>
          <p:nvPr/>
        </p:nvSpPr>
        <p:spPr>
          <a:xfrm>
            <a:off x="6431040" y="5970600"/>
            <a:ext cx="417888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ts val="3319"/>
              </a:lnSpc>
            </a:pPr>
            <a:endParaRPr b="0" lang="ru-RU" sz="1400" strike="noStrike" u="none">
              <a:solidFill>
                <a:schemeClr val="dk1"/>
              </a:solidFill>
              <a:uFillTx/>
              <a:latin typeface="Montserrat"/>
            </a:endParaRPr>
          </a:p>
        </p:txBody>
      </p:sp>
      <p:pic>
        <p:nvPicPr>
          <p:cNvPr id="97" name="Рисунок 3" descr=""/>
          <p:cNvPicPr/>
          <p:nvPr/>
        </p:nvPicPr>
        <p:blipFill>
          <a:blip r:embed="rId3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1989720" y="6131520"/>
            <a:ext cx="4178880" cy="461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4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ldNum" idx="16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EB6489D-ABF8-4955-851B-70A6E5F9621D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100" name="Рисунок 8" descr="Изображение выглядит как снимок экрана, Графика, дизайн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0" y="0"/>
            <a:ext cx="403740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Рисунок 9" descr=""/>
          <p:cNvPicPr/>
          <p:nvPr/>
        </p:nvPicPr>
        <p:blipFill>
          <a:blip r:embed="rId3"/>
          <a:stretch/>
        </p:blipFill>
        <p:spPr>
          <a:xfrm>
            <a:off x="3776400" y="5410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PlaceHolder 2"/>
          <p:cNvSpPr>
            <a:spLocks noGrp="1"/>
          </p:cNvSpPr>
          <p:nvPr>
            <p:ph type="title"/>
          </p:nvPr>
        </p:nvSpPr>
        <p:spPr>
          <a:xfrm>
            <a:off x="5095440" y="17308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5095440" y="3384000"/>
            <a:ext cx="6206760" cy="2677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/>
          <p:nvPr/>
        </p:nvSpPr>
        <p:spPr>
          <a:xfrm>
            <a:off x="8087400" y="0"/>
            <a:ext cx="4104360" cy="6857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sldNum" idx="2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10AF514-88F2-48D8-8F8C-EA4E47EC8669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1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6" name="Рисунок 9" descr=""/>
          <p:cNvPicPr/>
          <p:nvPr/>
        </p:nvPicPr>
        <p:blipFill>
          <a:blip r:embed="rId2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8" name="Рисунок 2" descr="Изображение выглядит как снимок экрана, линия, дизайн, искусство&#10;&#10;Автоматически созданное описание"/>
          <p:cNvPicPr/>
          <p:nvPr/>
        </p:nvPicPr>
        <p:blipFill>
          <a:blip r:embed="rId3"/>
          <a:stretch/>
        </p:blipFill>
        <p:spPr>
          <a:xfrm>
            <a:off x="7754760" y="998280"/>
            <a:ext cx="659880" cy="1149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4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Рисунок 1" descr=""/>
          <p:cNvPicPr/>
          <p:nvPr/>
        </p:nvPicPr>
        <p:blipFill>
          <a:blip r:embed="rId2"/>
          <a:stretch/>
        </p:blipFill>
        <p:spPr>
          <a:xfrm>
            <a:off x="3776400" y="539640"/>
            <a:ext cx="1832400" cy="46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sldNum" idx="17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DA8C728-8ADB-4948-A4C0-AE8A8EE6D4B7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title"/>
          </p:nvPr>
        </p:nvSpPr>
        <p:spPr>
          <a:xfrm>
            <a:off x="5095440" y="1730880"/>
            <a:ext cx="5202000" cy="1077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lt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95440" y="3384000"/>
            <a:ext cx="6206760" cy="2677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lt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108" name="Рисунок 2" descr="Изображение выглядит как снимок экрана, Графика, графический дизайн, дизайн&#10;&#10;Автоматически созданное описание"/>
          <p:cNvPicPr/>
          <p:nvPr/>
        </p:nvPicPr>
        <p:blipFill>
          <a:blip r:embed="rId3"/>
          <a:srcRect l="0" t="0" r="65983" b="0"/>
          <a:stretch/>
        </p:blipFill>
        <p:spPr>
          <a:xfrm>
            <a:off x="0" y="0"/>
            <a:ext cx="4147200" cy="685764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4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Рисунок 4" descr="Изображение выглядит как снимок экрана, Графика, дизайн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" name="PlaceHolder 1"/>
          <p:cNvSpPr>
            <a:spLocks noGrp="1"/>
          </p:cNvSpPr>
          <p:nvPr>
            <p:ph type="sldNum" idx="18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8E681BC-CDA9-480F-A7B1-C0925ABB669B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111" name="Рисунок 9" descr=""/>
          <p:cNvPicPr/>
          <p:nvPr/>
        </p:nvPicPr>
        <p:blipFill>
          <a:blip r:embed="rId3"/>
          <a:stretch/>
        </p:blipFill>
        <p:spPr>
          <a:xfrm>
            <a:off x="3776400" y="5410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PlaceHolder 2"/>
          <p:cNvSpPr>
            <a:spLocks noGrp="1"/>
          </p:cNvSpPr>
          <p:nvPr>
            <p:ph type="title"/>
          </p:nvPr>
        </p:nvSpPr>
        <p:spPr>
          <a:xfrm>
            <a:off x="5095440" y="17308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2781720" y="3465360"/>
            <a:ext cx="4364640" cy="272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7466040" y="3465360"/>
            <a:ext cx="4364640" cy="272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4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sldNum" idx="19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1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B511B1F-99EF-462F-8A0A-1741F2DBD152}" type="slidenum">
              <a:rPr b="0" lang="ru-RU" sz="11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11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116" name="Рисунок 9" descr=""/>
          <p:cNvPicPr/>
          <p:nvPr/>
        </p:nvPicPr>
        <p:blipFill>
          <a:blip r:embed="rId2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3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ldNum" idx="20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7994E2C-4D2D-4461-A88C-1E75DDE6F564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lt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Прямоугольник 1"/>
          <p:cNvSpPr/>
          <p:nvPr/>
        </p:nvSpPr>
        <p:spPr>
          <a:xfrm>
            <a:off x="6868080" y="0"/>
            <a:ext cx="5323320" cy="6857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23" name="PlaceHolder 1"/>
          <p:cNvSpPr>
            <a:spLocks noGrp="1"/>
          </p:cNvSpPr>
          <p:nvPr>
            <p:ph type="sldNum" idx="21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9275DC4-2FDB-408B-853B-A828F23DE0B4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124" name="Рисунок 9" descr=""/>
          <p:cNvPicPr/>
          <p:nvPr/>
        </p:nvPicPr>
        <p:blipFill>
          <a:blip r:embed="rId2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126" name="Рисунок 2" descr="Изображение выглядит как снимок экрана, линия, дизайн, искусство&#10;&#10;Автоматически созданное описание"/>
          <p:cNvPicPr/>
          <p:nvPr/>
        </p:nvPicPr>
        <p:blipFill>
          <a:blip r:embed="rId3"/>
          <a:stretch/>
        </p:blipFill>
        <p:spPr>
          <a:xfrm>
            <a:off x="6535440" y="998280"/>
            <a:ext cx="659880" cy="1149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1"/>
          <p:cNvSpPr/>
          <p:nvPr/>
        </p:nvSpPr>
        <p:spPr>
          <a:xfrm>
            <a:off x="6810840" y="0"/>
            <a:ext cx="5380920" cy="6857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1" name="PlaceHolder 1"/>
          <p:cNvSpPr>
            <a:spLocks noGrp="1"/>
          </p:cNvSpPr>
          <p:nvPr>
            <p:ph type="sldNum" idx="3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651621C-D063-486B-924A-3685CDA0B35D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1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13" name="Рисунок 2" descr="Изображение выглядит как снимок экрана, линия, дизайн, искусство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6479640" y="998280"/>
            <a:ext cx="659880" cy="1149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Рисунок 3" descr=""/>
          <p:cNvPicPr/>
          <p:nvPr/>
        </p:nvPicPr>
        <p:blipFill>
          <a:blip r:embed="rId3"/>
          <a:stretch/>
        </p:blipFill>
        <p:spPr>
          <a:xfrm>
            <a:off x="9987840" y="541440"/>
            <a:ext cx="1832400" cy="46296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"/>
          <p:cNvSpPr/>
          <p:nvPr/>
        </p:nvSpPr>
        <p:spPr>
          <a:xfrm>
            <a:off x="6810840" y="0"/>
            <a:ext cx="538092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sldNum" idx="4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5FF274-3C5B-49E0-ACF7-5D580F031332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1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18" name="Рисунок 2" descr="Изображение выглядит как снимок экрана, линия, дизайн, искусство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6479640" y="998280"/>
            <a:ext cx="659880" cy="1149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Рисунок 3" descr=""/>
          <p:cNvPicPr/>
          <p:nvPr/>
        </p:nvPicPr>
        <p:blipFill>
          <a:blip r:embed="rId3"/>
          <a:stretch/>
        </p:blipFill>
        <p:spPr>
          <a:xfrm>
            <a:off x="9987840" y="541440"/>
            <a:ext cx="1832400" cy="46296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"/>
          <p:cNvSpPr/>
          <p:nvPr/>
        </p:nvSpPr>
        <p:spPr>
          <a:xfrm>
            <a:off x="6810840" y="0"/>
            <a:ext cx="5380920" cy="6857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21" name="Рисунок 8" descr="Изображение выглядит как человек, одежда, в помещении&#10;&#10;Автоматически созданное описание"/>
          <p:cNvPicPr/>
          <p:nvPr/>
        </p:nvPicPr>
        <p:blipFill>
          <a:blip r:embed="rId2">
            <a:alphaModFix amt="30000"/>
          </a:blip>
          <a:srcRect l="0" t="-67" r="0" b="0"/>
          <a:stretch/>
        </p:blipFill>
        <p:spPr>
          <a:xfrm>
            <a:off x="6810840" y="0"/>
            <a:ext cx="5380920" cy="685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" name="PlaceHolder 1"/>
          <p:cNvSpPr>
            <a:spLocks noGrp="1"/>
          </p:cNvSpPr>
          <p:nvPr>
            <p:ph type="sldNum" idx="5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99F40CF-449F-49F3-80AF-322E9A0490AF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1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24" name="Рисунок 3" descr=""/>
          <p:cNvPicPr/>
          <p:nvPr/>
        </p:nvPicPr>
        <p:blipFill>
          <a:blip r:embed="rId3"/>
          <a:stretch/>
        </p:blipFill>
        <p:spPr>
          <a:xfrm>
            <a:off x="9987840" y="541440"/>
            <a:ext cx="1832400" cy="462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" name="Рисунок 5" descr="Изображение выглядит как Графика, дизайн&#10;&#10;Автоматически созданное описание"/>
          <p:cNvPicPr/>
          <p:nvPr/>
        </p:nvPicPr>
        <p:blipFill>
          <a:blip r:embed="rId4"/>
          <a:stretch/>
        </p:blipFill>
        <p:spPr>
          <a:xfrm>
            <a:off x="6796080" y="-4680"/>
            <a:ext cx="2361600" cy="18208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sldNum" idx="6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C4FC8E3-5E72-4115-811B-A1CAFF99FE29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1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27" name="Рисунок 9" descr=""/>
          <p:cNvPicPr/>
          <p:nvPr/>
        </p:nvPicPr>
        <p:blipFill>
          <a:blip r:embed="rId2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" name="Прямоугольник 1"/>
          <p:cNvSpPr/>
          <p:nvPr/>
        </p:nvSpPr>
        <p:spPr>
          <a:xfrm>
            <a:off x="658800" y="2790000"/>
            <a:ext cx="5436720" cy="3426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58800" y="2790000"/>
            <a:ext cx="2421000" cy="342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" name="Прямоугольник 4"/>
          <p:cNvSpPr/>
          <p:nvPr/>
        </p:nvSpPr>
        <p:spPr>
          <a:xfrm>
            <a:off x="6383160" y="2790000"/>
            <a:ext cx="5436720" cy="3426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383520" y="2790000"/>
            <a:ext cx="2421000" cy="342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sldNum" idx="7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1260821-5B42-40CB-B403-DEEB48260093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1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34" name="Рисунок 9" descr=""/>
          <p:cNvPicPr/>
          <p:nvPr/>
        </p:nvPicPr>
        <p:blipFill>
          <a:blip r:embed="rId2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" name="Прямоугольник 1"/>
          <p:cNvSpPr/>
          <p:nvPr/>
        </p:nvSpPr>
        <p:spPr>
          <a:xfrm>
            <a:off x="658800" y="2918160"/>
            <a:ext cx="3443760" cy="320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658800" y="4182120"/>
            <a:ext cx="3443760" cy="193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38" name="Рисунок 11" descr=""/>
          <p:cNvPicPr/>
          <p:nvPr/>
        </p:nvPicPr>
        <p:blipFill>
          <a:blip r:embed="rId3"/>
          <a:stretch/>
        </p:blipFill>
        <p:spPr>
          <a:xfrm>
            <a:off x="268560" y="2612880"/>
            <a:ext cx="967320" cy="67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Прямоугольник 13"/>
          <p:cNvSpPr/>
          <p:nvPr/>
        </p:nvSpPr>
        <p:spPr>
          <a:xfrm>
            <a:off x="4523400" y="2948760"/>
            <a:ext cx="3443760" cy="320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523400" y="4212720"/>
            <a:ext cx="3443760" cy="193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41" name="Рисунок 15" descr=""/>
          <p:cNvPicPr/>
          <p:nvPr/>
        </p:nvPicPr>
        <p:blipFill>
          <a:blip r:embed="rId4"/>
          <a:stretch/>
        </p:blipFill>
        <p:spPr>
          <a:xfrm>
            <a:off x="4133160" y="2612880"/>
            <a:ext cx="967320" cy="67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Прямоугольник 16"/>
          <p:cNvSpPr/>
          <p:nvPr/>
        </p:nvSpPr>
        <p:spPr>
          <a:xfrm>
            <a:off x="8367840" y="2948760"/>
            <a:ext cx="3443760" cy="320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8367840" y="4212720"/>
            <a:ext cx="3443760" cy="193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44" name="Рисунок 18" descr=""/>
          <p:cNvPicPr/>
          <p:nvPr/>
        </p:nvPicPr>
        <p:blipFill>
          <a:blip r:embed="rId5"/>
          <a:stretch/>
        </p:blipFill>
        <p:spPr>
          <a:xfrm>
            <a:off x="7977600" y="2612880"/>
            <a:ext cx="967320" cy="67032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6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ldNum" idx="8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93224B0-EB8A-40A0-8C7F-9A13603684AA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1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46" name="Рисунок 9" descr=""/>
          <p:cNvPicPr/>
          <p:nvPr/>
        </p:nvPicPr>
        <p:blipFill>
          <a:blip r:embed="rId2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8" name="Прямоугольник 16"/>
          <p:cNvSpPr/>
          <p:nvPr/>
        </p:nvSpPr>
        <p:spPr>
          <a:xfrm>
            <a:off x="6725520" y="2875680"/>
            <a:ext cx="5094360" cy="3273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725520" y="4212720"/>
            <a:ext cx="5094360" cy="193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50" name="Рисунок 18" descr=""/>
          <p:cNvPicPr/>
          <p:nvPr/>
        </p:nvPicPr>
        <p:blipFill>
          <a:blip r:embed="rId3"/>
          <a:stretch/>
        </p:blipFill>
        <p:spPr>
          <a:xfrm>
            <a:off x="6351480" y="2543760"/>
            <a:ext cx="967320" cy="67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568800" y="2674080"/>
            <a:ext cx="5526720" cy="3475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4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ldNum" idx="9"/>
          </p:nvPr>
        </p:nvSpPr>
        <p:spPr>
          <a:xfrm>
            <a:off x="11490120" y="6363720"/>
            <a:ext cx="4453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4221863-45B1-44F4-88DC-DF11410054B9}" type="slidenum">
              <a:rPr b="0" lang="ru-RU" sz="900" strike="noStrike" u="none">
                <a:solidFill>
                  <a:schemeClr val="lt1">
                    <a:lumMod val="65000"/>
                  </a:schemeClr>
                </a:solidFill>
                <a:uFillTx/>
                <a:latin typeface="Montserrat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pic>
        <p:nvPicPr>
          <p:cNvPr id="53" name="Рисунок 9" descr=""/>
          <p:cNvPicPr/>
          <p:nvPr/>
        </p:nvPicPr>
        <p:blipFill>
          <a:blip r:embed="rId2"/>
          <a:stretch/>
        </p:blipFill>
        <p:spPr>
          <a:xfrm>
            <a:off x="9987840" y="542880"/>
            <a:ext cx="1832400" cy="46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PlaceHolder 2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68800" y="2674080"/>
            <a:ext cx="5257440" cy="3171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339960" y="2674080"/>
            <a:ext cx="5257440" cy="3171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svg"/><Relationship Id="rId3" Type="http://schemas.openxmlformats.org/officeDocument/2006/relationships/image" Target="../media/image51.png"/><Relationship Id="rId4" Type="http://schemas.openxmlformats.org/officeDocument/2006/relationships/image" Target="../media/image52.svg"/><Relationship Id="rId5" Type="http://schemas.openxmlformats.org/officeDocument/2006/relationships/image" Target="../media/image56.png"/><Relationship Id="rId6" Type="http://schemas.openxmlformats.org/officeDocument/2006/relationships/image" Target="../media/image57.svg"/><Relationship Id="rId7" Type="http://schemas.openxmlformats.org/officeDocument/2006/relationships/image" Target="../media/image56.png"/><Relationship Id="rId8" Type="http://schemas.openxmlformats.org/officeDocument/2006/relationships/image" Target="../media/image57.svg"/><Relationship Id="rId9" Type="http://schemas.openxmlformats.org/officeDocument/2006/relationships/slideLayout" Target="../slideLayouts/slideLayout2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svg"/><Relationship Id="rId3" Type="http://schemas.openxmlformats.org/officeDocument/2006/relationships/image" Target="../media/image51.png"/><Relationship Id="rId4" Type="http://schemas.openxmlformats.org/officeDocument/2006/relationships/image" Target="../media/image52.svg"/><Relationship Id="rId5" Type="http://schemas.openxmlformats.org/officeDocument/2006/relationships/image" Target="../media/image49.png"/><Relationship Id="rId6" Type="http://schemas.openxmlformats.org/officeDocument/2006/relationships/image" Target="../media/image50.svg"/><Relationship Id="rId7" Type="http://schemas.openxmlformats.org/officeDocument/2006/relationships/image" Target="../media/image51.png"/><Relationship Id="rId8" Type="http://schemas.openxmlformats.org/officeDocument/2006/relationships/image" Target="../media/image52.svg"/><Relationship Id="rId9" Type="http://schemas.openxmlformats.org/officeDocument/2006/relationships/hyperlink" Target="http://publication.pravo.gov.ru/Document/" TargetMode="External"/><Relationship Id="rId10" Type="http://schemas.openxmlformats.org/officeDocument/2006/relationships/hyperlink" Target="http://publication.pravo.gov.ru/Document/" TargetMode="External"/><Relationship Id="rId11" Type="http://schemas.openxmlformats.org/officeDocument/2006/relationships/slideLayout" Target="../slideLayouts/slideLayout2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59.png"/><Relationship Id="rId5" Type="http://schemas.openxmlformats.org/officeDocument/2006/relationships/image" Target="../media/image59.png"/><Relationship Id="rId6" Type="http://schemas.openxmlformats.org/officeDocument/2006/relationships/image" Target="../media/image58.png"/><Relationship Id="rId7" Type="http://schemas.openxmlformats.org/officeDocument/2006/relationships/image" Target="../media/image60.png"/><Relationship Id="rId8" Type="http://schemas.openxmlformats.org/officeDocument/2006/relationships/image" Target="../media/image61.svg"/><Relationship Id="rId9" Type="http://schemas.openxmlformats.org/officeDocument/2006/relationships/image" Target="../media/image3.wmf"/><Relationship Id="rId10" Type="http://schemas.openxmlformats.org/officeDocument/2006/relationships/slideLayout" Target="../slideLayouts/slideLayout2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.wmf"/><Relationship Id="rId2" Type="http://schemas.openxmlformats.org/officeDocument/2006/relationships/image" Target="../media/image62.png"/><Relationship Id="rId3" Type="http://schemas.openxmlformats.org/officeDocument/2006/relationships/image" Target="../media/image62.png"/><Relationship Id="rId4" Type="http://schemas.openxmlformats.org/officeDocument/2006/relationships/image" Target="../media/image59.png"/><Relationship Id="rId5" Type="http://schemas.openxmlformats.org/officeDocument/2006/relationships/image" Target="../media/image59.png"/><Relationship Id="rId6" Type="http://schemas.openxmlformats.org/officeDocument/2006/relationships/image" Target="../media/image62.png"/><Relationship Id="rId7" Type="http://schemas.openxmlformats.org/officeDocument/2006/relationships/slideLayout" Target="../slideLayouts/slideLayout2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hyperlink" Target="https://disk.yandex.ru/d/na5Crakq-SlDbQ" TargetMode="External"/><Relationship Id="rId2" Type="http://schemas.openxmlformats.org/officeDocument/2006/relationships/hyperlink" Target="https://disk.yandex.ru/d/na5Crakq-SlDbQ" TargetMode="External"/><Relationship Id="rId3" Type="http://schemas.openxmlformats.org/officeDocument/2006/relationships/hyperlink" Target="https://disk.yandex.ru/d/na5Crakq-SlDbQ" TargetMode="External"/><Relationship Id="rId4" Type="http://schemas.openxmlformats.org/officeDocument/2006/relationships/hyperlink" Target="https://disk.yandex.ru/d/na5Crakq-SlDbQ" TargetMode="External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hyperlink" Target="https://www.kcrinfo.ru/" TargetMode="External"/><Relationship Id="rId8" Type="http://schemas.openxmlformats.org/officeDocument/2006/relationships/image" Target="../media/image65.png"/><Relationship Id="rId9" Type="http://schemas.openxmlformats.org/officeDocument/2006/relationships/slideLayout" Target="../slideLayouts/slideLayout2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svg"/><Relationship Id="rId5" Type="http://schemas.openxmlformats.org/officeDocument/2006/relationships/image" Target="../media/image22.png"/><Relationship Id="rId6" Type="http://schemas.openxmlformats.org/officeDocument/2006/relationships/image" Target="../media/image23.svg"/><Relationship Id="rId7" Type="http://schemas.openxmlformats.org/officeDocument/2006/relationships/image" Target="../media/image20.png"/><Relationship Id="rId8" Type="http://schemas.openxmlformats.org/officeDocument/2006/relationships/image" Target="../media/image21.svg"/><Relationship Id="rId9" Type="http://schemas.openxmlformats.org/officeDocument/2006/relationships/image" Target="../media/image22.png"/><Relationship Id="rId10" Type="http://schemas.openxmlformats.org/officeDocument/2006/relationships/image" Target="../media/image23.svg"/><Relationship Id="rId11" Type="http://schemas.openxmlformats.org/officeDocument/2006/relationships/image" Target="../media/image24.png"/><Relationship Id="rId12" Type="http://schemas.openxmlformats.org/officeDocument/2006/relationships/image" Target="../media/image25.svg"/><Relationship Id="rId13" Type="http://schemas.openxmlformats.org/officeDocument/2006/relationships/slideLayout" Target="../slideLayouts/slideLayout2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svg"/><Relationship Id="rId3" Type="http://schemas.openxmlformats.org/officeDocument/2006/relationships/image" Target="../media/image28.png"/><Relationship Id="rId4" Type="http://schemas.openxmlformats.org/officeDocument/2006/relationships/image" Target="../media/image29.svg"/><Relationship Id="rId5" Type="http://schemas.openxmlformats.org/officeDocument/2006/relationships/image" Target="../media/image26.png"/><Relationship Id="rId6" Type="http://schemas.openxmlformats.org/officeDocument/2006/relationships/image" Target="../media/image27.svg"/><Relationship Id="rId7" Type="http://schemas.openxmlformats.org/officeDocument/2006/relationships/image" Target="../media/image28.png"/><Relationship Id="rId8" Type="http://schemas.openxmlformats.org/officeDocument/2006/relationships/image" Target="../media/image29.svg"/><Relationship Id="rId9" Type="http://schemas.openxmlformats.org/officeDocument/2006/relationships/image" Target="../media/image26.png"/><Relationship Id="rId10" Type="http://schemas.openxmlformats.org/officeDocument/2006/relationships/image" Target="../media/image27.svg"/><Relationship Id="rId11" Type="http://schemas.openxmlformats.org/officeDocument/2006/relationships/image" Target="../media/image28.png"/><Relationship Id="rId12" Type="http://schemas.openxmlformats.org/officeDocument/2006/relationships/image" Target="../media/image29.svg"/><Relationship Id="rId13" Type="http://schemas.openxmlformats.org/officeDocument/2006/relationships/image" Target="../media/image26.png"/><Relationship Id="rId14" Type="http://schemas.openxmlformats.org/officeDocument/2006/relationships/image" Target="../media/image27.svg"/><Relationship Id="rId15" Type="http://schemas.openxmlformats.org/officeDocument/2006/relationships/image" Target="../media/image28.png"/><Relationship Id="rId16" Type="http://schemas.openxmlformats.org/officeDocument/2006/relationships/image" Target="../media/image29.svg"/><Relationship Id="rId17" Type="http://schemas.openxmlformats.org/officeDocument/2006/relationships/image" Target="../media/image30.png"/><Relationship Id="rId18" Type="http://schemas.openxmlformats.org/officeDocument/2006/relationships/image" Target="../media/image31.svg"/><Relationship Id="rId19" Type="http://schemas.openxmlformats.org/officeDocument/2006/relationships/image" Target="../media/image30.png"/><Relationship Id="rId20" Type="http://schemas.openxmlformats.org/officeDocument/2006/relationships/image" Target="../media/image31.svg"/><Relationship Id="rId21" Type="http://schemas.openxmlformats.org/officeDocument/2006/relationships/image" Target="../media/image26.png"/><Relationship Id="rId22" Type="http://schemas.openxmlformats.org/officeDocument/2006/relationships/image" Target="../media/image27.svg"/><Relationship Id="rId23" Type="http://schemas.openxmlformats.org/officeDocument/2006/relationships/image" Target="../media/image28.png"/><Relationship Id="rId24" Type="http://schemas.openxmlformats.org/officeDocument/2006/relationships/image" Target="../media/image29.svg"/><Relationship Id="rId25" Type="http://schemas.openxmlformats.org/officeDocument/2006/relationships/image" Target="../media/image26.png"/><Relationship Id="rId26" Type="http://schemas.openxmlformats.org/officeDocument/2006/relationships/image" Target="../media/image27.svg"/><Relationship Id="rId27" Type="http://schemas.openxmlformats.org/officeDocument/2006/relationships/image" Target="../media/image28.png"/><Relationship Id="rId28" Type="http://schemas.openxmlformats.org/officeDocument/2006/relationships/image" Target="../media/image29.svg"/><Relationship Id="rId29" Type="http://schemas.openxmlformats.org/officeDocument/2006/relationships/image" Target="../media/image26.png"/><Relationship Id="rId30" Type="http://schemas.openxmlformats.org/officeDocument/2006/relationships/image" Target="../media/image27.svg"/><Relationship Id="rId31" Type="http://schemas.openxmlformats.org/officeDocument/2006/relationships/image" Target="../media/image28.png"/><Relationship Id="rId32" Type="http://schemas.openxmlformats.org/officeDocument/2006/relationships/image" Target="../media/image29.svg"/><Relationship Id="rId33" Type="http://schemas.openxmlformats.org/officeDocument/2006/relationships/image" Target="../media/image26.png"/><Relationship Id="rId34" Type="http://schemas.openxmlformats.org/officeDocument/2006/relationships/image" Target="../media/image27.svg"/><Relationship Id="rId35" Type="http://schemas.openxmlformats.org/officeDocument/2006/relationships/image" Target="../media/image28.png"/><Relationship Id="rId36" Type="http://schemas.openxmlformats.org/officeDocument/2006/relationships/image" Target="../media/image29.svg"/><Relationship Id="rId37" Type="http://schemas.openxmlformats.org/officeDocument/2006/relationships/image" Target="../media/image32.png"/><Relationship Id="rId38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svg"/><Relationship Id="rId3" Type="http://schemas.openxmlformats.org/officeDocument/2006/relationships/image" Target="../media/image26.png"/><Relationship Id="rId4" Type="http://schemas.openxmlformats.org/officeDocument/2006/relationships/image" Target="../media/image27.svg"/><Relationship Id="rId5" Type="http://schemas.openxmlformats.org/officeDocument/2006/relationships/image" Target="../media/image33.png"/><Relationship Id="rId6" Type="http://schemas.openxmlformats.org/officeDocument/2006/relationships/image" Target="../media/image34.svg"/><Relationship Id="rId7" Type="http://schemas.openxmlformats.org/officeDocument/2006/relationships/image" Target="../media/image35.png"/><Relationship Id="rId8" Type="http://schemas.openxmlformats.org/officeDocument/2006/relationships/image" Target="../media/image36.svg"/><Relationship Id="rId9" Type="http://schemas.openxmlformats.org/officeDocument/2006/relationships/image" Target="../media/image26.png"/><Relationship Id="rId10" Type="http://schemas.openxmlformats.org/officeDocument/2006/relationships/image" Target="../media/image27.svg"/><Relationship Id="rId11" Type="http://schemas.openxmlformats.org/officeDocument/2006/relationships/image" Target="../media/image35.png"/><Relationship Id="rId12" Type="http://schemas.openxmlformats.org/officeDocument/2006/relationships/image" Target="../media/image36.svg"/><Relationship Id="rId13" Type="http://schemas.openxmlformats.org/officeDocument/2006/relationships/image" Target="../media/image26.png"/><Relationship Id="rId14" Type="http://schemas.openxmlformats.org/officeDocument/2006/relationships/image" Target="../media/image27.svg"/><Relationship Id="rId15" Type="http://schemas.openxmlformats.org/officeDocument/2006/relationships/image" Target="../media/image26.png"/><Relationship Id="rId16" Type="http://schemas.openxmlformats.org/officeDocument/2006/relationships/image" Target="../media/image27.svg"/><Relationship Id="rId17" Type="http://schemas.openxmlformats.org/officeDocument/2006/relationships/image" Target="../media/image37.png"/><Relationship Id="rId18" Type="http://schemas.microsoft.com/office/2007/relationships/hdphoto" Target="../media/hdphoto1.wdp"/><Relationship Id="rId19" Type="http://schemas.openxmlformats.org/officeDocument/2006/relationships/image" Target="../media/image26.png"/><Relationship Id="rId20" Type="http://schemas.openxmlformats.org/officeDocument/2006/relationships/image" Target="../media/image27.svg"/><Relationship Id="rId21" Type="http://schemas.openxmlformats.org/officeDocument/2006/relationships/image" Target="../media/image38.png"/><Relationship Id="rId22" Type="http://schemas.openxmlformats.org/officeDocument/2006/relationships/image" Target="../media/image39.svg"/><Relationship Id="rId23" Type="http://schemas.openxmlformats.org/officeDocument/2006/relationships/image" Target="../media/image38.png"/><Relationship Id="rId24" Type="http://schemas.openxmlformats.org/officeDocument/2006/relationships/image" Target="../media/image39.svg"/><Relationship Id="rId25" Type="http://schemas.openxmlformats.org/officeDocument/2006/relationships/image" Target="../media/image28.png"/><Relationship Id="rId26" Type="http://schemas.openxmlformats.org/officeDocument/2006/relationships/image" Target="../media/image29.svg"/><Relationship Id="rId27" Type="http://schemas.openxmlformats.org/officeDocument/2006/relationships/image" Target="../media/image28.png"/><Relationship Id="rId28" Type="http://schemas.openxmlformats.org/officeDocument/2006/relationships/image" Target="../media/image29.svg"/><Relationship Id="rId29" Type="http://schemas.openxmlformats.org/officeDocument/2006/relationships/image" Target="../media/image28.png"/><Relationship Id="rId30" Type="http://schemas.openxmlformats.org/officeDocument/2006/relationships/image" Target="../media/image29.svg"/><Relationship Id="rId31" Type="http://schemas.openxmlformats.org/officeDocument/2006/relationships/image" Target="../media/image38.png"/><Relationship Id="rId32" Type="http://schemas.openxmlformats.org/officeDocument/2006/relationships/image" Target="../media/image39.svg"/><Relationship Id="rId33" Type="http://schemas.openxmlformats.org/officeDocument/2006/relationships/image" Target="../media/image38.png"/><Relationship Id="rId34" Type="http://schemas.openxmlformats.org/officeDocument/2006/relationships/image" Target="../media/image39.svg"/><Relationship Id="rId35" Type="http://schemas.openxmlformats.org/officeDocument/2006/relationships/image" Target="../media/image40.png"/><Relationship Id="rId36" Type="http://schemas.openxmlformats.org/officeDocument/2006/relationships/slideLayout" Target="../slideLayouts/slideLayout2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svg"/><Relationship Id="rId3" Type="http://schemas.openxmlformats.org/officeDocument/2006/relationships/image" Target="../media/image41.png"/><Relationship Id="rId4" Type="http://schemas.openxmlformats.org/officeDocument/2006/relationships/image" Target="../media/image42.svg"/><Relationship Id="rId5" Type="http://schemas.openxmlformats.org/officeDocument/2006/relationships/image" Target="../media/image41.png"/><Relationship Id="rId6" Type="http://schemas.openxmlformats.org/officeDocument/2006/relationships/image" Target="../media/image42.svg"/><Relationship Id="rId7" Type="http://schemas.openxmlformats.org/officeDocument/2006/relationships/slideLayout" Target="../slideLayouts/slideLayout2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svg"/><Relationship Id="rId3" Type="http://schemas.openxmlformats.org/officeDocument/2006/relationships/image" Target="../media/image43.png"/><Relationship Id="rId4" Type="http://schemas.openxmlformats.org/officeDocument/2006/relationships/image" Target="../media/image44.svg"/><Relationship Id="rId5" Type="http://schemas.openxmlformats.org/officeDocument/2006/relationships/image" Target="../media/image43.png"/><Relationship Id="rId6" Type="http://schemas.openxmlformats.org/officeDocument/2006/relationships/image" Target="../media/image44.sv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0" Type="http://schemas.openxmlformats.org/officeDocument/2006/relationships/image" Target="../media/image48.svg"/><Relationship Id="rId11" Type="http://schemas.openxmlformats.org/officeDocument/2006/relationships/image" Target="../media/image47.png"/><Relationship Id="rId12" Type="http://schemas.openxmlformats.org/officeDocument/2006/relationships/image" Target="../media/image48.svg"/><Relationship Id="rId13" Type="http://schemas.openxmlformats.org/officeDocument/2006/relationships/image" Target="../media/image49.png"/><Relationship Id="rId14" Type="http://schemas.openxmlformats.org/officeDocument/2006/relationships/image" Target="../media/image50.svg"/><Relationship Id="rId15" Type="http://schemas.openxmlformats.org/officeDocument/2006/relationships/image" Target="../media/image51.png"/><Relationship Id="rId16" Type="http://schemas.openxmlformats.org/officeDocument/2006/relationships/image" Target="../media/image52.svg"/><Relationship Id="rId17" Type="http://schemas.openxmlformats.org/officeDocument/2006/relationships/slideLayout" Target="../slideLayouts/slideLayout2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svg"/><Relationship Id="rId3" Type="http://schemas.openxmlformats.org/officeDocument/2006/relationships/image" Target="../media/image43.png"/><Relationship Id="rId4" Type="http://schemas.openxmlformats.org/officeDocument/2006/relationships/image" Target="../media/image44.svg"/><Relationship Id="rId5" Type="http://schemas.openxmlformats.org/officeDocument/2006/relationships/image" Target="../media/image43.png"/><Relationship Id="rId6" Type="http://schemas.openxmlformats.org/officeDocument/2006/relationships/image" Target="../media/image44.svg"/><Relationship Id="rId7" Type="http://schemas.openxmlformats.org/officeDocument/2006/relationships/image" Target="../media/image43.png"/><Relationship Id="rId8" Type="http://schemas.openxmlformats.org/officeDocument/2006/relationships/image" Target="../media/image44.svg"/><Relationship Id="rId9" Type="http://schemas.openxmlformats.org/officeDocument/2006/relationships/image" Target="../media/image53.png"/><Relationship Id="rId10" Type="http://schemas.openxmlformats.org/officeDocument/2006/relationships/image" Target="../media/image43.png"/><Relationship Id="rId11" Type="http://schemas.openxmlformats.org/officeDocument/2006/relationships/image" Target="../media/image44.svg"/><Relationship Id="rId12" Type="http://schemas.openxmlformats.org/officeDocument/2006/relationships/slideLayout" Target="../slideLayouts/slideLayout2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svg"/><Relationship Id="rId3" Type="http://schemas.openxmlformats.org/officeDocument/2006/relationships/image" Target="../media/image54.png"/><Relationship Id="rId4" Type="http://schemas.openxmlformats.org/officeDocument/2006/relationships/image" Target="../media/image49.png"/><Relationship Id="rId5" Type="http://schemas.openxmlformats.org/officeDocument/2006/relationships/image" Target="../media/image50.svg"/><Relationship Id="rId6" Type="http://schemas.openxmlformats.org/officeDocument/2006/relationships/image" Target="../media/image51.png"/><Relationship Id="rId7" Type="http://schemas.openxmlformats.org/officeDocument/2006/relationships/image" Target="../media/image52.svg"/><Relationship Id="rId8" Type="http://schemas.openxmlformats.org/officeDocument/2006/relationships/image" Target="../media/image51.png"/><Relationship Id="rId9" Type="http://schemas.openxmlformats.org/officeDocument/2006/relationships/image" Target="../media/image52.svg"/><Relationship Id="rId10" Type="http://schemas.openxmlformats.org/officeDocument/2006/relationships/image" Target="../media/image55.png"/><Relationship Id="rId11" Type="http://schemas.openxmlformats.org/officeDocument/2006/relationships/slideLayout" Target="../slideLayouts/slideLayout2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5095440" y="1981080"/>
            <a:ext cx="686736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ru-RU" sz="2800" strike="noStrike" u="none">
                <a:solidFill>
                  <a:schemeClr val="dk1"/>
                </a:solidFill>
                <a:uFillTx/>
                <a:latin typeface="Montserrat SemiBold"/>
              </a:rPr>
              <a:t>Работа субъектов первой волны</a:t>
            </a:r>
            <a:br>
              <a:rPr sz="2800"/>
            </a:br>
            <a:r>
              <a:rPr b="1" lang="ru-RU" sz="2800" strike="noStrike" u="none">
                <a:solidFill>
                  <a:schemeClr val="dk1"/>
                </a:solidFill>
                <a:uFillTx/>
                <a:latin typeface="Montserrat SemiBold"/>
              </a:rPr>
              <a:t>в ФРГУ 3.0</a:t>
            </a:r>
            <a:endParaRPr b="0" lang="ru-RU" sz="2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10480320" y="6046200"/>
            <a:ext cx="1482840" cy="325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июнь 2025</a:t>
            </a:r>
            <a:endParaRPr b="0" lang="ru-RU" sz="1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30" name="Заголовок 4"/>
          <p:cNvSpPr/>
          <p:nvPr/>
        </p:nvSpPr>
        <p:spPr>
          <a:xfrm>
            <a:off x="5095440" y="2989800"/>
            <a:ext cx="6206760" cy="5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ts val="3319"/>
              </a:lnSpc>
            </a:pPr>
            <a:r>
              <a:rPr b="1" lang="ru-RU" sz="2000" strike="noStrike" u="none">
                <a:solidFill>
                  <a:schemeClr val="accent1"/>
                </a:solidFill>
                <a:uFillTx/>
                <a:latin typeface="Montserrat SemiBold"/>
              </a:rPr>
              <a:t>Установочное совещание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Box 5"/>
          <p:cNvSpPr/>
          <p:nvPr/>
        </p:nvSpPr>
        <p:spPr>
          <a:xfrm>
            <a:off x="783360" y="1574640"/>
            <a:ext cx="5168520" cy="93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Дата, номер не указаны: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Постановление Правительства Российской Федерации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"Об утверждении Положения о Министерстве культуры Российской Федерации"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28" name="Рисунок 35" descr="Флажок с крестиком со сплошной заливкой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390240" y="117792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9" name="TextBox 24"/>
          <p:cNvSpPr/>
          <p:nvPr/>
        </p:nvSpPr>
        <p:spPr>
          <a:xfrm>
            <a:off x="390240" y="704160"/>
            <a:ext cx="6095520" cy="40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3. Дата и номер заполнены корректно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0" name="TextBox 31"/>
          <p:cNvSpPr/>
          <p:nvPr/>
        </p:nvSpPr>
        <p:spPr>
          <a:xfrm>
            <a:off x="745560" y="118836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</a:rPr>
              <a:t>Отказ в согласовании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31" name="Рисунок 74" descr="флажок установлен со сплошной заливкой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6117840" y="117360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2" name="TextBox 75"/>
          <p:cNvSpPr/>
          <p:nvPr/>
        </p:nvSpPr>
        <p:spPr>
          <a:xfrm>
            <a:off x="6451200" y="119592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Корректный вариант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3" name="TextBox 2"/>
          <p:cNvSpPr/>
          <p:nvPr/>
        </p:nvSpPr>
        <p:spPr>
          <a:xfrm>
            <a:off x="6486120" y="1574640"/>
            <a:ext cx="5168520" cy="93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  <a:ea typeface="Aptos"/>
              </a:rPr>
              <a:t>Есть дата и номер: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Постановление Правительства Российской Федерации </a:t>
            </a:r>
            <a:br>
              <a:rPr sz="1200"/>
            </a:b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  <a:ea typeface="Aptos"/>
              </a:rPr>
              <a:t>от 21 января 1993 г. № 69 </a:t>
            </a: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"Об утверждении Положения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 Министерстве культуры Российской Федерации"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4" name="TextBox 3"/>
          <p:cNvSpPr/>
          <p:nvPr/>
        </p:nvSpPr>
        <p:spPr>
          <a:xfrm>
            <a:off x="783360" y="2640240"/>
            <a:ext cx="4211280" cy="113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Неполный формат даты, ошибки в формате: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от 03.2020 г.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от 01 марта 2019 г.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от 15 февраля 2010 года 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5" name="TextBox 4"/>
          <p:cNvSpPr/>
          <p:nvPr/>
        </p:nvSpPr>
        <p:spPr>
          <a:xfrm>
            <a:off x="6486120" y="2640240"/>
            <a:ext cx="4022640" cy="96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Допустимые форматы даты и номера:</a:t>
            </a:r>
            <a:br>
              <a:rPr sz="1200"/>
            </a:br>
            <a:r>
              <a:rPr b="0" lang="ru-RU" sz="16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от 04.08.2020 № 123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от 2 апреля 2021 г. № 550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6" name="TextBox 9"/>
          <p:cNvSpPr/>
          <p:nvPr/>
        </p:nvSpPr>
        <p:spPr>
          <a:xfrm>
            <a:off x="3111120" y="2868840"/>
            <a:ext cx="188352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en-US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N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en-US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No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номер, </a:t>
            </a:r>
            <a:r>
              <a:rPr b="0" lang="ru-RU" sz="1200" strike="noStrike" u="none">
                <a:solidFill>
                  <a:srgbClr val="202122"/>
                </a:solidFill>
                <a:uFillTx/>
                <a:latin typeface="Arial"/>
                <a:ea typeface="Aptos"/>
              </a:rPr>
              <a:t>#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, </a:t>
            </a:r>
            <a:r>
              <a:rPr b="0" lang="en-US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Nr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и пр. 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7" name="TextBox 12"/>
          <p:cNvSpPr/>
          <p:nvPr/>
        </p:nvSpPr>
        <p:spPr>
          <a:xfrm>
            <a:off x="783360" y="4195800"/>
            <a:ext cx="5610600" cy="103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69 Постановление Правительства Российской Федерации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"Об утверждении Положения о Министерстве культуры Российской Федерации"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4804-1 О вывозе и ввозе культурных ценностей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8" name="TextBox 13"/>
          <p:cNvSpPr/>
          <p:nvPr/>
        </p:nvSpPr>
        <p:spPr>
          <a:xfrm>
            <a:off x="783360" y="3897000"/>
            <a:ext cx="4211280" cy="2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Примеры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9" name="TextBox 14"/>
          <p:cNvSpPr/>
          <p:nvPr/>
        </p:nvSpPr>
        <p:spPr>
          <a:xfrm>
            <a:off x="6486120" y="4112280"/>
            <a:ext cx="5610600" cy="12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     </a:t>
            </a: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Постановление Правительства Российской Федерации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от 21 января 1993 г. № 69 «Об утверждении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Положения о Министерстве культуры Российской Федерации»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     </a:t>
            </a: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Закон от 15.04.1993 № 4804-1 «О вывозе и ввозе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культурных ценностей»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40" name="Рисунок 16" descr="Флажок со сплошной заливкой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6574680" y="4161960"/>
            <a:ext cx="18180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1" name="Рисунок 17" descr="Флажок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6574680" y="4906800"/>
            <a:ext cx="181800" cy="181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03704F01-1597-4820-B867-EC39E4349759}" type="slidenum">
              <a:t>10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Box 5"/>
          <p:cNvSpPr/>
          <p:nvPr/>
        </p:nvSpPr>
        <p:spPr>
          <a:xfrm>
            <a:off x="783360" y="1579680"/>
            <a:ext cx="5168520" cy="72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Наименование не указано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Постановление Правительства Российской Федерации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от 08.04.2009 № 312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43" name="Рисунок 35" descr="Флажок с крестиком со сплошной заливкой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390240" y="118296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4" name="TextBox 24"/>
          <p:cNvSpPr/>
          <p:nvPr/>
        </p:nvSpPr>
        <p:spPr>
          <a:xfrm>
            <a:off x="390240" y="709200"/>
            <a:ext cx="9794880" cy="40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4. Указано полное наименование акта в кавычках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5" name="TextBox 31"/>
          <p:cNvSpPr/>
          <p:nvPr/>
        </p:nvSpPr>
        <p:spPr>
          <a:xfrm>
            <a:off x="745560" y="119340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</a:rPr>
              <a:t>Отказ в согласовании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46" name="Рисунок 74" descr="флажок установлен со сплошной заливкой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5812920" y="117864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TextBox 75"/>
          <p:cNvSpPr/>
          <p:nvPr/>
        </p:nvSpPr>
        <p:spPr>
          <a:xfrm>
            <a:off x="6121080" y="120132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Корректный вариант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8" name="TextBox 2"/>
          <p:cNvSpPr/>
          <p:nvPr/>
        </p:nvSpPr>
        <p:spPr>
          <a:xfrm>
            <a:off x="6156000" y="1579680"/>
            <a:ext cx="6035400" cy="129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  <a:ea typeface="Aptos"/>
              </a:rPr>
              <a:t>Указано полное наименование акта: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Постановление Правительства Российской Федерации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от 08.04.2009 № 312 </a:t>
            </a:r>
            <a:r>
              <a:rPr b="1" lang="ru-RU" sz="11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«Об оценке и о мониторинге результативности деятельности научных организаций, выполняющих научно-исследовательские, опытно-конструкторские и технологические работы гражданского назначения»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9" name="TextBox 3"/>
          <p:cNvSpPr/>
          <p:nvPr/>
        </p:nvSpPr>
        <p:spPr>
          <a:xfrm>
            <a:off x="783360" y="2941200"/>
            <a:ext cx="4817160" cy="93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Отсутствуют кавычки: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Постановление Правительства Российской Федерации от 30.06.2004 № 324 Об утверждении Положения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о Федеральной службе по труду и занятости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0" name="TextBox 4"/>
          <p:cNvSpPr/>
          <p:nvPr/>
        </p:nvSpPr>
        <p:spPr>
          <a:xfrm>
            <a:off x="6156000" y="2941200"/>
            <a:ext cx="5448960" cy="93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  <a:ea typeface="Aptos"/>
              </a:rPr>
              <a:t>Наименование указано в кавычках:</a:t>
            </a:r>
            <a:br>
              <a:rPr sz="1200"/>
            </a:b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Постановление Правительства Российской Федерации </a:t>
            </a:r>
            <a:br>
              <a:rPr sz="1200"/>
            </a:b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от 30.06.2004 № 324 </a:t>
            </a:r>
            <a:r>
              <a:rPr b="1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«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Об утверждении Положения </a:t>
            </a:r>
            <a:br>
              <a:rPr sz="1200"/>
            </a:b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 Федеральной службе по труду и занятости</a:t>
            </a:r>
            <a:r>
              <a:rPr b="1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»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1" name="TextBox 7"/>
          <p:cNvSpPr/>
          <p:nvPr/>
        </p:nvSpPr>
        <p:spPr>
          <a:xfrm>
            <a:off x="6156000" y="3925440"/>
            <a:ext cx="5003640" cy="61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  <a:ea typeface="Aptos"/>
              </a:rPr>
              <a:t>Рекомендуемый формат кавычек – «елочки»</a:t>
            </a:r>
            <a:br>
              <a:rPr sz="1200"/>
            </a:br>
            <a:r>
              <a:rPr b="0" lang="ru-RU" sz="18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«____»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2" name="TextBox 8"/>
          <p:cNvSpPr/>
          <p:nvPr/>
        </p:nvSpPr>
        <p:spPr>
          <a:xfrm>
            <a:off x="897480" y="5378760"/>
            <a:ext cx="2322720" cy="165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(ред. от 15.05.2024)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(последняя редакция)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(Часть первая)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1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(с изменениями </a:t>
            </a:r>
            <a:br>
              <a:rPr sz="1100"/>
            </a:br>
            <a:r>
              <a:rPr b="0" lang="ru-RU" sz="11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и дополнениями)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53" name="Рисунок 10" descr="Флажок с крестиком со сплошной заливкой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504720" y="502164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TextBox 11"/>
          <p:cNvSpPr/>
          <p:nvPr/>
        </p:nvSpPr>
        <p:spPr>
          <a:xfrm>
            <a:off x="504720" y="4547880"/>
            <a:ext cx="9794880" cy="40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5. Нет дополнительных уточнений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5" name="TextBox 15"/>
          <p:cNvSpPr/>
          <p:nvPr/>
        </p:nvSpPr>
        <p:spPr>
          <a:xfrm>
            <a:off x="860040" y="5032080"/>
            <a:ext cx="50918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</a:rPr>
              <a:t>Ссылки, отметки об изменениях, дате принятия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56" name="Рисунок 18" descr="флажок установлен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5927400" y="501732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7" name="TextBox 19"/>
          <p:cNvSpPr/>
          <p:nvPr/>
        </p:nvSpPr>
        <p:spPr>
          <a:xfrm>
            <a:off x="6235560" y="5039640"/>
            <a:ext cx="4022640" cy="64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Корректный вариант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</a:rPr>
              <a:t>Не содержит уточнения из колонок слева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8" name="TextBox 29"/>
          <p:cNvSpPr/>
          <p:nvPr/>
        </p:nvSpPr>
        <p:spPr>
          <a:xfrm>
            <a:off x="2977920" y="5368320"/>
            <a:ext cx="2622600" cy="128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100" strike="noStrike" u="none">
                <a:solidFill>
                  <a:schemeClr val="dk1"/>
                </a:solidFill>
                <a:uFillTx/>
                <a:latin typeface="Montserrat"/>
              </a:rPr>
              <a:t>(Зарегистрировано в Минюсте России 01.09.2023 № 75075)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1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(</a:t>
            </a:r>
            <a:r>
              <a:rPr b="0" lang="en-US" sz="1100" strike="noStrike" u="sng">
                <a:solidFill>
                  <a:schemeClr val="dk1"/>
                </a:solidFill>
                <a:uFillTx/>
                <a:latin typeface="Montserrat"/>
                <a:ea typeface="Aptos"/>
                <a:hlinkClick r:id="rId9"/>
              </a:rPr>
              <a:t>http://publication.pravo.gov.ru/</a:t>
            </a:r>
            <a:r>
              <a:rPr b="0" lang="en-US" sz="1100" strike="noStrike" u="sng">
                <a:solidFill>
                  <a:schemeClr val="dk1"/>
                </a:solidFill>
                <a:uFillTx/>
                <a:latin typeface="Montserrat"/>
                <a:ea typeface="Aptos"/>
                <a:hlinkClick r:id="rId10"/>
              </a:rPr>
              <a:t>Document/</a:t>
            </a:r>
            <a:r>
              <a:rPr b="0" lang="ru-RU" sz="11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...)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(дата опубликования 28.07.2010)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63EE3154-3D44-4C9E-BB24-DD7234F79BE1}" type="slidenum">
              <a:t>11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561600" y="680040"/>
            <a:ext cx="7590600" cy="487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Montserrat SemiBold"/>
              </a:rPr>
              <a:t>Формулировка наименования НПА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0" name="TextBox 3"/>
          <p:cNvSpPr/>
          <p:nvPr/>
        </p:nvSpPr>
        <p:spPr>
          <a:xfrm>
            <a:off x="561600" y="1168560"/>
            <a:ext cx="673416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Какие проблемы вы видите в формулировке наименования НПА?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1" name="TextBox 22"/>
          <p:cNvSpPr/>
          <p:nvPr/>
        </p:nvSpPr>
        <p:spPr>
          <a:xfrm>
            <a:off x="6204960" y="1809000"/>
            <a:ext cx="5287320" cy="470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Указ Президента РФ от 11.07.2004 № 868 "Вопросы Министерства Российской Федерации по делам гражданской обороны, чрезвычайным ситуациям и ликвидации последствий стихийных бедствий«</a:t>
            </a:r>
            <a:br>
              <a:rPr sz="1200"/>
            </a:b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Ответ: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введено сокращение «РФ»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Постановление Правительства Российской Федерации от 16 марта 2009 г. № 228 </a:t>
            </a:r>
            <a:br>
              <a:rPr sz="1200"/>
            </a:b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Ответ: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отсутствует наименование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Пункт 2 статьи 8, абзац четвертый пункта 3 статьи 9 Федерального закона от 22.11.1995 № 171-ФЗ «О государственном регулировании производства и оборота этилового спирта, алкогольной и спиртосодержащей продукции и об ограничении потребления (распития) алкогольной продукции», подпункт 5.3.1 пункта 5 и пункт 1 Положения о Федеральной службе по контролю за алкогольным и табачным рынками, утвержденного постановлением Правительства Российской Федерации от 24.02.2009 № 154 </a:t>
            </a:r>
            <a:br>
              <a:rPr sz="1200"/>
            </a:b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Ответ: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несколько актов в одной строке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2" name="TextBox 23"/>
          <p:cNvSpPr/>
          <p:nvPr/>
        </p:nvSpPr>
        <p:spPr>
          <a:xfrm>
            <a:off x="713880" y="1809000"/>
            <a:ext cx="5287320" cy="468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Федеральный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Закон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Российской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Федерации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от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15.04.1993 </a:t>
            </a:r>
            <a:br>
              <a:rPr sz="1200"/>
            </a:b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N 4804-1 (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ред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.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от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04.08.2023) «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вывозе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и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ввозе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культурных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ценностей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»</a:t>
            </a:r>
            <a:br>
              <a:rPr sz="1200"/>
            </a:b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Ответ: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стороннее уточнение, некорректный символ номера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Гражданский кодекс Российской Федерации (часть первая) от 30.11.1994 № 51-ФЗ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Ответ: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стороннее уточнение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590 Постановление Правительства Российской Федерации "Об утверждении Положения о Министерстве культуры Российской Федерации«</a:t>
            </a:r>
            <a:br>
              <a:rPr sz="1200"/>
            </a:b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Ответ: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отсутствуют дата и номер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❌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Постановление Правительства РФ от 08.04.2009 № 312 (ред. от 08.06.2019) </a:t>
            </a:r>
            <a:br>
              <a:rPr sz="1200"/>
            </a:br>
            <a:r>
              <a:rPr b="1" lang="ru-RU" sz="12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  <a:ea typeface="Aptos"/>
              </a:rPr>
              <a:t>Ответ: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отсутствует наименование, сторонние уточнения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96615D19-5D3C-47A7-8028-FDD9F3181231}" type="slidenum">
              <a:t>12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Прямоугольник 54"/>
          <p:cNvSpPr/>
          <p:nvPr/>
        </p:nvSpPr>
        <p:spPr>
          <a:xfrm>
            <a:off x="0" y="4242240"/>
            <a:ext cx="12191760" cy="2615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561600" y="680040"/>
            <a:ext cx="7590600" cy="487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Montserrat SemiBold"/>
              </a:rPr>
              <a:t>Маршрут согласования карточки услуги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5" name="Прямоугольник: скругленные углы 9"/>
          <p:cNvSpPr/>
          <p:nvPr/>
        </p:nvSpPr>
        <p:spPr>
          <a:xfrm>
            <a:off x="406800" y="2309400"/>
            <a:ext cx="2189520" cy="2678760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rgbClr val="a7a7cf">
                <a:lumMod val="7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66" name="TextBox 4"/>
          <p:cNvSpPr/>
          <p:nvPr/>
        </p:nvSpPr>
        <p:spPr>
          <a:xfrm>
            <a:off x="465120" y="2633400"/>
            <a:ext cx="1882080" cy="57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Разработка карточки услуги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7" name="TextBox 7"/>
          <p:cNvSpPr/>
          <p:nvPr/>
        </p:nvSpPr>
        <p:spPr>
          <a:xfrm>
            <a:off x="465120" y="3544560"/>
            <a:ext cx="166608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Разработчик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8" name="Прямоугольник: скругленные углы 12"/>
          <p:cNvSpPr/>
          <p:nvPr/>
        </p:nvSpPr>
        <p:spPr>
          <a:xfrm>
            <a:off x="3319200" y="2309400"/>
            <a:ext cx="2189520" cy="2678760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rgbClr val="a7a7cf">
                <a:lumMod val="7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69" name="TextBox 10"/>
          <p:cNvSpPr/>
          <p:nvPr/>
        </p:nvSpPr>
        <p:spPr>
          <a:xfrm>
            <a:off x="3377160" y="2633400"/>
            <a:ext cx="188208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Внутриведомс-твенное согласование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0" name="TextBox 11"/>
          <p:cNvSpPr/>
          <p:nvPr/>
        </p:nvSpPr>
        <p:spPr>
          <a:xfrm>
            <a:off x="3377160" y="3544560"/>
            <a:ext cx="2131560" cy="6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Согласант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Делопроизводитель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1" name="Прямоугольник: скругленные углы 15"/>
          <p:cNvSpPr/>
          <p:nvPr/>
        </p:nvSpPr>
        <p:spPr>
          <a:xfrm>
            <a:off x="6355800" y="2309400"/>
            <a:ext cx="2189520" cy="2678760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rgbClr val="a7a7cf">
                <a:lumMod val="7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72" name="TextBox 13"/>
          <p:cNvSpPr/>
          <p:nvPr/>
        </p:nvSpPr>
        <p:spPr>
          <a:xfrm>
            <a:off x="6414120" y="2633400"/>
            <a:ext cx="213156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Согласование </a:t>
            </a:r>
            <a:br>
              <a:rPr sz="1400"/>
            </a:b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в уполномоченном органе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3" name="TextBox 14"/>
          <p:cNvSpPr/>
          <p:nvPr/>
        </p:nvSpPr>
        <p:spPr>
          <a:xfrm>
            <a:off x="6414120" y="3544560"/>
            <a:ext cx="2189520" cy="6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Согласант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Делопроизводитель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4" name="Прямоугольник: скругленные углы 18"/>
          <p:cNvSpPr/>
          <p:nvPr/>
        </p:nvSpPr>
        <p:spPr>
          <a:xfrm>
            <a:off x="9392760" y="2309400"/>
            <a:ext cx="2189520" cy="2678760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rgbClr val="a7a7cf">
                <a:lumMod val="7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75" name="TextBox 16"/>
          <p:cNvSpPr/>
          <p:nvPr/>
        </p:nvSpPr>
        <p:spPr>
          <a:xfrm>
            <a:off x="9451080" y="2633400"/>
            <a:ext cx="2131560" cy="57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Публикация карточки в Реестре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6" name="TextBox 17"/>
          <p:cNvSpPr/>
          <p:nvPr/>
        </p:nvSpPr>
        <p:spPr>
          <a:xfrm>
            <a:off x="9451080" y="3544560"/>
            <a:ext cx="166608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Разработчик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7" name="TextBox 19"/>
          <p:cNvSpPr/>
          <p:nvPr/>
        </p:nvSpPr>
        <p:spPr>
          <a:xfrm>
            <a:off x="1937160" y="4375440"/>
            <a:ext cx="388080" cy="72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ontserrat ExtraBold"/>
                <a:ea typeface="Aptos"/>
              </a:rPr>
              <a:t>1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8" name="TextBox 20"/>
          <p:cNvSpPr/>
          <p:nvPr/>
        </p:nvSpPr>
        <p:spPr>
          <a:xfrm>
            <a:off x="4871160" y="4375440"/>
            <a:ext cx="388080" cy="72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en-US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ontserrat ExtraBold"/>
                <a:ea typeface="Aptos"/>
              </a:rPr>
              <a:t>2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9" name="TextBox 21"/>
          <p:cNvSpPr/>
          <p:nvPr/>
        </p:nvSpPr>
        <p:spPr>
          <a:xfrm>
            <a:off x="7958160" y="4372920"/>
            <a:ext cx="388080" cy="72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en-US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ontserrat ExtraBold"/>
                <a:ea typeface="Aptos"/>
              </a:rPr>
              <a:t>3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0" name="TextBox 22"/>
          <p:cNvSpPr/>
          <p:nvPr/>
        </p:nvSpPr>
        <p:spPr>
          <a:xfrm>
            <a:off x="11034000" y="4372920"/>
            <a:ext cx="388080" cy="72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en-US" sz="36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ontserrat ExtraBold"/>
                <a:ea typeface="Aptos"/>
              </a:rPr>
              <a:t>4</a:t>
            </a:r>
            <a:endParaRPr b="0" lang="ru-RU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381" name="Прямая со стрелкой 24"/>
          <p:cNvCxnSpPr/>
          <p:nvPr/>
        </p:nvCxnSpPr>
        <p:spPr>
          <a:xfrm>
            <a:off x="8728200" y="3006720"/>
            <a:ext cx="482400" cy="360"/>
          </a:xfrm>
          <a:prstGeom prst="straightConnector1">
            <a:avLst/>
          </a:prstGeom>
          <a:ln w="28575">
            <a:solidFill>
              <a:srgbClr val="4ed4bb"/>
            </a:solidFill>
            <a:tailEnd len="med" type="arrow" w="med"/>
          </a:ln>
        </p:spPr>
      </p:cxnSp>
      <p:cxnSp>
        <p:nvCxnSpPr>
          <p:cNvPr id="382" name="Прямая со стрелкой 25"/>
          <p:cNvCxnSpPr/>
          <p:nvPr/>
        </p:nvCxnSpPr>
        <p:spPr>
          <a:xfrm>
            <a:off x="5710680" y="2964600"/>
            <a:ext cx="482400" cy="360"/>
          </a:xfrm>
          <a:prstGeom prst="straightConnector1">
            <a:avLst/>
          </a:prstGeom>
          <a:ln w="28575">
            <a:solidFill>
              <a:srgbClr val="4ed4bb"/>
            </a:solidFill>
            <a:tailEnd len="med" type="arrow" w="med"/>
          </a:ln>
        </p:spPr>
      </p:cxnSp>
      <p:cxnSp>
        <p:nvCxnSpPr>
          <p:cNvPr id="383" name="Прямая со стрелкой 26"/>
          <p:cNvCxnSpPr/>
          <p:nvPr/>
        </p:nvCxnSpPr>
        <p:spPr>
          <a:xfrm>
            <a:off x="2708280" y="2964600"/>
            <a:ext cx="482760" cy="360"/>
          </a:xfrm>
          <a:prstGeom prst="straightConnector1">
            <a:avLst/>
          </a:prstGeom>
          <a:ln w="28575">
            <a:solidFill>
              <a:srgbClr val="4ed4bb"/>
            </a:solidFill>
            <a:tailEnd len="med" type="arrow" w="med"/>
          </a:ln>
        </p:spPr>
      </p:cxnSp>
      <p:cxnSp>
        <p:nvCxnSpPr>
          <p:cNvPr id="384" name="Соединитель: уступ 28"/>
          <p:cNvCxnSpPr>
            <a:stCxn id="365" idx="0"/>
          </p:cNvCxnSpPr>
          <p:nvPr/>
        </p:nvCxnSpPr>
        <p:spPr>
          <a:xfrm flipH="1" flipV="1" rot="5400000">
            <a:off x="2778840" y="674280"/>
            <a:ext cx="357840" cy="2912760"/>
          </a:xfrm>
          <a:prstGeom prst="bentConnector3">
            <a:avLst>
              <a:gd name="adj1" fmla="val 99899"/>
            </a:avLst>
          </a:prstGeom>
          <a:ln w="19050">
            <a:solidFill>
              <a:srgbClr val="f85b3d">
                <a:lumMod val="60000"/>
                <a:lumOff val="40000"/>
              </a:srgbClr>
            </a:solidFill>
            <a:headEnd len="med" type="arrow" w="med"/>
          </a:ln>
        </p:spPr>
      </p:cxnSp>
      <p:cxnSp>
        <p:nvCxnSpPr>
          <p:cNvPr id="385" name="Соединитель: уступ 29"/>
          <p:cNvCxnSpPr/>
          <p:nvPr/>
        </p:nvCxnSpPr>
        <p:spPr>
          <a:xfrm flipH="1" rot="10800000">
            <a:off x="1177200" y="1798560"/>
            <a:ext cx="6282000" cy="510480"/>
          </a:xfrm>
          <a:prstGeom prst="bentConnector3">
            <a:avLst>
              <a:gd name="adj1" fmla="val -22"/>
            </a:avLst>
          </a:prstGeom>
          <a:ln w="19050">
            <a:solidFill>
              <a:srgbClr val="f85b3d">
                <a:lumMod val="60000"/>
                <a:lumOff val="40000"/>
              </a:srgbClr>
            </a:solidFill>
            <a:headEnd len="med" type="arrow" w="med"/>
          </a:ln>
        </p:spPr>
      </p:cxnSp>
      <p:cxnSp>
        <p:nvCxnSpPr>
          <p:cNvPr id="386" name="Прямая соединительная линия 36"/>
          <p:cNvCxnSpPr>
            <a:endCxn id="368" idx="0"/>
          </p:cNvCxnSpPr>
          <p:nvPr/>
        </p:nvCxnSpPr>
        <p:spPr>
          <a:xfrm>
            <a:off x="4413960" y="1951920"/>
            <a:ext cx="360" cy="357840"/>
          </a:xfrm>
          <a:prstGeom prst="straightConnector1">
            <a:avLst/>
          </a:prstGeom>
          <a:ln w="19050">
            <a:solidFill>
              <a:srgbClr val="f85b3d">
                <a:lumMod val="60000"/>
                <a:lumOff val="40000"/>
              </a:srgbClr>
            </a:solidFill>
          </a:ln>
        </p:spPr>
      </p:cxnSp>
      <p:cxnSp>
        <p:nvCxnSpPr>
          <p:cNvPr id="387" name="Прямая соединительная линия 39"/>
          <p:cNvCxnSpPr>
            <a:endCxn id="371" idx="0"/>
          </p:cNvCxnSpPr>
          <p:nvPr/>
        </p:nvCxnSpPr>
        <p:spPr>
          <a:xfrm flipH="1">
            <a:off x="7450560" y="1798920"/>
            <a:ext cx="720" cy="510840"/>
          </a:xfrm>
          <a:prstGeom prst="straightConnector1">
            <a:avLst/>
          </a:prstGeom>
          <a:ln w="19050">
            <a:solidFill>
              <a:srgbClr val="f85b3d">
                <a:lumMod val="60000"/>
                <a:lumOff val="40000"/>
              </a:srgbClr>
            </a:solidFill>
          </a:ln>
        </p:spPr>
      </p:cxnSp>
      <p:sp>
        <p:nvSpPr>
          <p:cNvPr id="388" name="TextBox 44"/>
          <p:cNvSpPr/>
          <p:nvPr/>
        </p:nvSpPr>
        <p:spPr>
          <a:xfrm>
            <a:off x="6508440" y="1771200"/>
            <a:ext cx="9957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100" strike="noStrike" u="none">
                <a:solidFill>
                  <a:schemeClr val="accent4"/>
                </a:solidFill>
                <a:uFillTx/>
                <a:latin typeface="Montserrat"/>
                <a:ea typeface="Aptos"/>
              </a:rPr>
              <a:t>замечания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9" name="TextBox 45"/>
          <p:cNvSpPr/>
          <p:nvPr/>
        </p:nvSpPr>
        <p:spPr>
          <a:xfrm>
            <a:off x="3466800" y="1917720"/>
            <a:ext cx="1049760" cy="2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100" strike="noStrike" u="none">
                <a:solidFill>
                  <a:schemeClr val="accent4"/>
                </a:solidFill>
                <a:uFillTx/>
                <a:latin typeface="Montserrat"/>
                <a:ea typeface="Aptos"/>
              </a:rPr>
              <a:t>замечания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B859C663-AA7E-484E-AA19-DD13A4CB626C}" type="slidenum">
              <a:t>13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buNone/>
            </a:pPr>
            <a:endParaRPr b="1" lang="ru-RU" sz="3200" strike="noStrike" u="none">
              <a:solidFill>
                <a:schemeClr val="lt1"/>
              </a:solidFill>
              <a:uFillTx/>
              <a:latin typeface="Montserrat SemiBold"/>
            </a:endParaRPr>
          </a:p>
        </p:txBody>
      </p:sp>
      <p:sp>
        <p:nvSpPr>
          <p:cNvPr id="391" name="Прямоугольник 4"/>
          <p:cNvSpPr/>
          <p:nvPr/>
        </p:nvSpPr>
        <p:spPr>
          <a:xfrm>
            <a:off x="0" y="704160"/>
            <a:ext cx="12191760" cy="1691640"/>
          </a:xfrm>
          <a:prstGeom prst="rect">
            <a:avLst/>
          </a:prstGeom>
          <a:solidFill>
            <a:srgbClr val="f0f0f6"/>
          </a:solidFill>
          <a:ln w="12700">
            <a:noFill/>
          </a:ln>
          <a:effectLst>
            <a:outerShdw blurRad="419040" dir="16200000" dist="38160" rotWithShape="0">
              <a:srgbClr val="000000">
                <a:alpha val="2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4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sp>
        <p:nvSpPr>
          <p:cNvPr id="392" name="Прямоугольник: скругленные углы 5"/>
          <p:cNvSpPr/>
          <p:nvPr/>
        </p:nvSpPr>
        <p:spPr>
          <a:xfrm>
            <a:off x="231120" y="2469600"/>
            <a:ext cx="3779640" cy="431964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>
            <a:noFill/>
          </a:ln>
          <a:effectLst>
            <a:outerShdw blurRad="419040" dir="16200000" dist="38160" rotWithShape="0">
              <a:srgbClr val="000000">
                <a:alpha val="2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4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sp>
        <p:nvSpPr>
          <p:cNvPr id="393" name="TextBox 6"/>
          <p:cNvSpPr/>
          <p:nvPr/>
        </p:nvSpPr>
        <p:spPr>
          <a:xfrm>
            <a:off x="280440" y="843840"/>
            <a:ext cx="9024840" cy="3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050" strike="noStrike" u="none">
                <a:solidFill>
                  <a:schemeClr val="dk2">
                    <a:lumMod val="75000"/>
                  </a:schemeClr>
                </a:solidFill>
                <a:uFillTx/>
                <a:latin typeface="Montserrat SemiBold"/>
              </a:rPr>
              <a:t>В реестр государственных услуг субъекта Российской Федерации (далее – региональный реестр) включаются сведения:</a:t>
            </a: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20000"/>
              </a:lnSpc>
            </a:pPr>
            <a:endParaRPr b="0" lang="ru-RU" sz="6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94" name="TextBox 7"/>
          <p:cNvSpPr/>
          <p:nvPr/>
        </p:nvSpPr>
        <p:spPr>
          <a:xfrm>
            <a:off x="9330120" y="935640"/>
            <a:ext cx="2826000" cy="10486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050" strike="noStrike" u="none">
                <a:solidFill>
                  <a:srgbClr val="151515"/>
                </a:solidFill>
                <a:uFillTx/>
                <a:latin typeface="Montserrat SemiBold"/>
              </a:rPr>
              <a:t>Сведения об услугах, предоставляемых ОИВ субъектов Российской Федерации </a:t>
            </a:r>
            <a:br>
              <a:rPr sz="1050"/>
            </a:br>
            <a:r>
              <a:rPr b="0" lang="ru-RU" sz="1050" strike="noStrike" u="none">
                <a:solidFill>
                  <a:srgbClr val="151515"/>
                </a:solidFill>
                <a:uFillTx/>
                <a:latin typeface="Montserrat SemiBold"/>
              </a:rPr>
              <a:t>в рамках переданных полномочий </a:t>
            </a:r>
            <a:br>
              <a:rPr sz="1050"/>
            </a:br>
            <a:r>
              <a:rPr b="0" lang="ru-RU" sz="1050" strike="noStrike" u="none">
                <a:solidFill>
                  <a:srgbClr val="151515"/>
                </a:solidFill>
                <a:uFillTx/>
                <a:latin typeface="Montserrat SemiBold"/>
              </a:rPr>
              <a:t>(с федерального на региональный уровень) НЕ подлежат включению </a:t>
            </a:r>
            <a:br>
              <a:rPr sz="1050"/>
            </a:br>
            <a:r>
              <a:rPr b="0" lang="ru-RU" sz="1050" strike="noStrike" u="none">
                <a:solidFill>
                  <a:srgbClr val="151515"/>
                </a:solidFill>
                <a:uFillTx/>
                <a:latin typeface="Montserrat SemiBold"/>
              </a:rPr>
              <a:t>в региональный реестр</a:t>
            </a: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95" name="TextBox 8"/>
          <p:cNvSpPr/>
          <p:nvPr/>
        </p:nvSpPr>
        <p:spPr>
          <a:xfrm>
            <a:off x="381600" y="3237120"/>
            <a:ext cx="3447720" cy="163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2f2f2f"/>
              </a:buClr>
              <a:buFont typeface="Arial"/>
              <a:buChar char="•"/>
            </a:pPr>
            <a:r>
              <a:rPr b="1" lang="ru-RU" sz="1100" strike="noStrike" u="none">
                <a:solidFill>
                  <a:srgbClr val="2f2f2f"/>
                </a:solidFill>
                <a:uFillTx/>
                <a:latin typeface="Montserrat Light"/>
                <a:ea typeface="Inter V"/>
              </a:rPr>
              <a:t>собственное полномочие субъекта</a:t>
            </a:r>
            <a:r>
              <a:rPr b="0" lang="ru-RU" sz="1100" strike="noStrike" u="none">
                <a:solidFill>
                  <a:srgbClr val="2f2f2f"/>
                </a:solidFill>
                <a:uFillTx/>
                <a:latin typeface="Montserrat Light"/>
                <a:ea typeface="Inter V"/>
              </a:rPr>
              <a:t> Российской Федерации, закрепленное нормативно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2f2f2f"/>
              </a:buClr>
              <a:buFont typeface="Arial"/>
              <a:buChar char="•"/>
            </a:pPr>
            <a:r>
              <a:rPr b="0" lang="ru-RU" sz="1100" strike="noStrike" u="none">
                <a:solidFill>
                  <a:srgbClr val="2f2f2f"/>
                </a:solidFill>
                <a:uFillTx/>
                <a:latin typeface="Montserrat Light"/>
                <a:ea typeface="Inter V"/>
              </a:rPr>
              <a:t>в предоставлении услуги могут принимать участие подведомственные организации (например, принимать документы от заявителя, выдавать результат), НО </a:t>
            </a:r>
            <a:r>
              <a:rPr b="1" lang="ru-RU" sz="1100" strike="noStrike" u="none">
                <a:solidFill>
                  <a:srgbClr val="2f2f2f"/>
                </a:solidFill>
                <a:uFillTx/>
                <a:latin typeface="Montserrat Light"/>
                <a:ea typeface="Inter V"/>
              </a:rPr>
              <a:t>решение по услуге всегда принимает ОИВ субъекта Российской Федерации 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96" name="Прямоугольник: скругленные углы 9"/>
          <p:cNvSpPr/>
          <p:nvPr/>
        </p:nvSpPr>
        <p:spPr>
          <a:xfrm>
            <a:off x="4205880" y="2469600"/>
            <a:ext cx="3779640" cy="431964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>
            <a:noFill/>
          </a:ln>
          <a:effectLst>
            <a:outerShdw blurRad="419040" dir="16200000" dist="38160" rotWithShape="0">
              <a:srgbClr val="000000">
                <a:alpha val="2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4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sp>
        <p:nvSpPr>
          <p:cNvPr id="397" name="TextBox 10"/>
          <p:cNvSpPr/>
          <p:nvPr/>
        </p:nvSpPr>
        <p:spPr>
          <a:xfrm>
            <a:off x="4434840" y="3237120"/>
            <a:ext cx="3415320" cy="16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0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в федеральном законе (законе Российской Федерации, кодексе и т.п.) прямо прописано, что Российская Федерация </a:t>
            </a:r>
            <a:r>
              <a:rPr b="1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передает полномочие </a:t>
            </a:r>
            <a:r>
              <a:rPr b="0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субъектам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1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решение по услуге принимает ОИВ субъекта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98" name="Прямоугольник: скругленные углы 11"/>
          <p:cNvSpPr/>
          <p:nvPr/>
        </p:nvSpPr>
        <p:spPr>
          <a:xfrm>
            <a:off x="8162640" y="2469600"/>
            <a:ext cx="3779640" cy="431964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>
            <a:noFill/>
          </a:ln>
          <a:effectLst>
            <a:outerShdw blurRad="419040" dir="16200000" dist="38160" rotWithShape="0">
              <a:srgbClr val="000000">
                <a:alpha val="2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4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sp>
        <p:nvSpPr>
          <p:cNvPr id="399" name="TextBox 12"/>
          <p:cNvSpPr/>
          <p:nvPr/>
        </p:nvSpPr>
        <p:spPr>
          <a:xfrm>
            <a:off x="8322120" y="3237120"/>
            <a:ext cx="3557160" cy="32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0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оказывается государственным учреждением (иной организацией) </a:t>
            </a:r>
            <a:r>
              <a:rPr b="1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на основании государственного задания (заказа) </a:t>
            </a:r>
            <a:br>
              <a:rPr sz="1100"/>
            </a:br>
            <a:r>
              <a:rPr b="0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субъекта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1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решение по услуге принимает государственное учреждение </a:t>
            </a:r>
            <a:br>
              <a:rPr sz="1100"/>
            </a:br>
            <a:r>
              <a:rPr b="1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(иная организация) 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182520"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  <a:ea typeface="Inter V"/>
              </a:rPr>
              <a:t>Административный регламент </a:t>
            </a:r>
            <a:br>
              <a:rPr sz="1100"/>
            </a:b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  <a:ea typeface="Inter V"/>
              </a:rPr>
              <a:t>НЕ разрабатывается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182520" defTabSz="1219320">
              <a:lnSpc>
                <a:spcPct val="100000"/>
              </a:lnSpc>
            </a:pPr>
            <a:endParaRPr b="0" lang="ru-RU" sz="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182520" defTabSz="1219320">
              <a:lnSpc>
                <a:spcPct val="100000"/>
              </a:lnSpc>
            </a:pPr>
            <a:r>
              <a:rPr b="1" lang="ru-RU" sz="1100" strike="noStrike" u="none">
                <a:solidFill>
                  <a:schemeClr val="dk2"/>
                </a:solidFill>
                <a:uFillTx/>
                <a:latin typeface="Montserrat SemiBold"/>
                <a:ea typeface="Inter V"/>
              </a:rPr>
              <a:t>Подлежит включению в региональный реестр (раздел с услугами </a:t>
            </a:r>
            <a:br>
              <a:rPr sz="1100"/>
            </a:br>
            <a:r>
              <a:rPr b="1" lang="ru-RU" sz="1100" strike="noStrike" u="none">
                <a:solidFill>
                  <a:schemeClr val="dk2"/>
                </a:solidFill>
                <a:uFillTx/>
                <a:latin typeface="Montserrat SemiBold"/>
                <a:ea typeface="Inter V"/>
              </a:rPr>
              <a:t>по госзаданию)</a:t>
            </a:r>
            <a:r>
              <a:rPr b="1" lang="en-US" sz="1100" strike="noStrike" u="none">
                <a:solidFill>
                  <a:schemeClr val="dk2"/>
                </a:solidFill>
                <a:uFillTx/>
                <a:latin typeface="Montserrat SemiBold"/>
                <a:ea typeface="Inter V"/>
              </a:rPr>
              <a:t> </a:t>
            </a:r>
            <a:br>
              <a:rPr sz="1100"/>
            </a:br>
            <a:r>
              <a:rPr b="0" lang="ru-RU" sz="900" strike="noStrike" u="none">
                <a:solidFill>
                  <a:srgbClr val="5e5e5e"/>
                </a:solidFill>
                <a:uFillTx/>
                <a:latin typeface="Montserrat Light"/>
                <a:ea typeface="Inter V"/>
              </a:rPr>
              <a:t>если включена в перечень, утв. распоряжением Правительства Российской Федерации </a:t>
            </a:r>
            <a:br>
              <a:rPr sz="900"/>
            </a:br>
            <a:r>
              <a:rPr b="0" lang="ru-RU" sz="900" strike="noStrike" u="none">
                <a:solidFill>
                  <a:srgbClr val="5e5e5e"/>
                </a:solidFill>
                <a:uFillTx/>
                <a:latin typeface="Montserrat Light"/>
                <a:ea typeface="Inter V"/>
              </a:rPr>
              <a:t>от 25.04.2011 № 729-р, или дополнительный перечень, утв. высшим ИОГВ субъекта Российской Федерации</a:t>
            </a:r>
            <a:endParaRPr b="0" lang="ru-RU" sz="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00" name="TextBox 13"/>
          <p:cNvSpPr/>
          <p:nvPr/>
        </p:nvSpPr>
        <p:spPr>
          <a:xfrm>
            <a:off x="4416840" y="2555280"/>
            <a:ext cx="3557160" cy="59292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rgbClr val="2f2f2f"/>
                </a:solidFill>
                <a:uFillTx/>
                <a:latin typeface="Montserrat SemiBold"/>
              </a:rPr>
              <a:t>Государственная услуга, предоставляемая </a:t>
            </a:r>
            <a:br>
              <a:rPr sz="1100"/>
            </a:br>
            <a:r>
              <a:rPr b="0" lang="ru-RU" sz="1100" strike="noStrike" u="none">
                <a:solidFill>
                  <a:srgbClr val="2f2f2f"/>
                </a:solidFill>
                <a:uFillTx/>
                <a:latin typeface="Montserrat SemiBold"/>
              </a:rPr>
              <a:t>в рамках переданных полномочий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rgbClr val="151515"/>
                </a:solidFill>
                <a:uFillTx/>
                <a:latin typeface="Montserrat Light"/>
              </a:rPr>
              <a:t>(с федерального на региональный уровень)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01" name="TextBox 14"/>
          <p:cNvSpPr/>
          <p:nvPr/>
        </p:nvSpPr>
        <p:spPr>
          <a:xfrm>
            <a:off x="381600" y="2555280"/>
            <a:ext cx="3574800" cy="4251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rgbClr val="2f2f2f"/>
                </a:solidFill>
                <a:uFillTx/>
                <a:latin typeface="Montserrat SemiBold"/>
                <a:ea typeface="Inter V"/>
              </a:rPr>
              <a:t>Государственная услуга </a:t>
            </a:r>
            <a:br>
              <a:rPr sz="1100"/>
            </a:br>
            <a:r>
              <a:rPr b="0" lang="ru-RU" sz="1100" strike="noStrike" u="none">
                <a:solidFill>
                  <a:srgbClr val="2f2f2f"/>
                </a:solidFill>
                <a:uFillTx/>
                <a:latin typeface="Montserrat SemiBold"/>
                <a:ea typeface="Inter V"/>
              </a:rPr>
              <a:t>субъекта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02" name="TextBox 15"/>
          <p:cNvSpPr/>
          <p:nvPr/>
        </p:nvSpPr>
        <p:spPr>
          <a:xfrm>
            <a:off x="8322120" y="2555280"/>
            <a:ext cx="3574800" cy="2574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rgbClr val="2f2f2f"/>
                </a:solidFill>
                <a:uFillTx/>
                <a:latin typeface="Montserrat SemiBold"/>
              </a:rPr>
              <a:t>Услуга по госзаданию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03" name="TextBox 16"/>
          <p:cNvSpPr/>
          <p:nvPr/>
        </p:nvSpPr>
        <p:spPr>
          <a:xfrm>
            <a:off x="568800" y="5077440"/>
            <a:ext cx="3223080" cy="10962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dk2"/>
                </a:solidFill>
                <a:uFillTx/>
                <a:latin typeface="Montserrat SemiBold"/>
              </a:rPr>
              <a:t>Административный регламент разрабатывается на уровне субъекта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dk2"/>
                </a:solidFill>
                <a:uFillTx/>
                <a:latin typeface="Montserrat SemiBold"/>
              </a:rPr>
              <a:t>Подлежит включению в региональный реестр (раздел с госуслугами)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04" name="Рисунок 17" descr="Изображение выглядит как черный, темнота&#10;&#10;Контент, сгенерированный ИИ, может содержать ошибки."/>
          <p:cNvPicPr/>
          <p:nvPr/>
        </p:nvPicPr>
        <p:blipFill>
          <a:blip r:embed="rId1"/>
          <a:stretch/>
        </p:blipFill>
        <p:spPr>
          <a:xfrm>
            <a:off x="319320" y="5094720"/>
            <a:ext cx="261720" cy="261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Рисунок 18" descr="Изображение выглядит как черный, темнота&#10;&#10;Контент, сгенерированный ИИ, может содержать ошибки."/>
          <p:cNvPicPr/>
          <p:nvPr/>
        </p:nvPicPr>
        <p:blipFill>
          <a:blip r:embed="rId2"/>
          <a:stretch/>
        </p:blipFill>
        <p:spPr>
          <a:xfrm>
            <a:off x="319320" y="5771160"/>
            <a:ext cx="261720" cy="26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6" name="TextBox 19"/>
          <p:cNvSpPr/>
          <p:nvPr/>
        </p:nvSpPr>
        <p:spPr>
          <a:xfrm>
            <a:off x="4546080" y="5014440"/>
            <a:ext cx="3404520" cy="10198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</a:rPr>
              <a:t>Административный регламент разрабатывает профильный ФОИВ</a:t>
            </a:r>
            <a:r>
              <a:rPr b="0" lang="en-US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</a:rPr>
              <a:t> </a:t>
            </a:r>
            <a:br>
              <a:rPr sz="1100"/>
            </a:br>
            <a:r>
              <a:rPr b="0" lang="ru-RU" sz="900" strike="noStrike" u="none">
                <a:solidFill>
                  <a:srgbClr val="5e5e5e"/>
                </a:solidFill>
                <a:uFillTx/>
                <a:latin typeface="Montserrat Light"/>
              </a:rPr>
              <a:t>если иное не установлено федеральным законом</a:t>
            </a:r>
            <a:endParaRPr b="0" lang="ru-RU" sz="9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</a:rPr>
              <a:t>НЕ подлежит включению </a:t>
            </a:r>
            <a:br>
              <a:rPr sz="1100"/>
            </a:b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</a:rPr>
              <a:t>в региональный реестр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07" name="Рисунок 20" descr=""/>
          <p:cNvPicPr/>
          <p:nvPr/>
        </p:nvPicPr>
        <p:blipFill>
          <a:blip r:embed="rId3"/>
          <a:stretch/>
        </p:blipFill>
        <p:spPr>
          <a:xfrm>
            <a:off x="4331880" y="5014440"/>
            <a:ext cx="251640" cy="25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8" name="Рисунок 21" descr=""/>
          <p:cNvPicPr/>
          <p:nvPr/>
        </p:nvPicPr>
        <p:blipFill>
          <a:blip r:embed="rId4"/>
          <a:stretch/>
        </p:blipFill>
        <p:spPr>
          <a:xfrm>
            <a:off x="4325760" y="5680440"/>
            <a:ext cx="251640" cy="25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9" name="Рисунок 22" descr=""/>
          <p:cNvPicPr/>
          <p:nvPr/>
        </p:nvPicPr>
        <p:blipFill>
          <a:blip r:embed="rId5"/>
          <a:stretch/>
        </p:blipFill>
        <p:spPr>
          <a:xfrm>
            <a:off x="8235000" y="5014440"/>
            <a:ext cx="251640" cy="25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0" name="Рисунок 23" descr="Изображение выглядит как черный, темнота&#10;&#10;Контент, сгенерированный ИИ, может содержать ошибки."/>
          <p:cNvPicPr/>
          <p:nvPr/>
        </p:nvPicPr>
        <p:blipFill>
          <a:blip r:embed="rId6"/>
          <a:stretch/>
        </p:blipFill>
        <p:spPr>
          <a:xfrm>
            <a:off x="8235000" y="5545080"/>
            <a:ext cx="261720" cy="26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1" name="TextBox 24"/>
          <p:cNvSpPr/>
          <p:nvPr/>
        </p:nvSpPr>
        <p:spPr>
          <a:xfrm>
            <a:off x="275400" y="1177920"/>
            <a:ext cx="2777760" cy="8895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91440" indent="-91440" defTabSz="121932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1050" strike="noStrike" u="none">
                <a:solidFill>
                  <a:srgbClr val="000000"/>
                </a:solidFill>
                <a:uFillTx/>
                <a:latin typeface="Montserrat Light"/>
              </a:rPr>
              <a:t>о государственных услугах </a:t>
            </a:r>
            <a:br>
              <a:rPr sz="1050"/>
            </a:br>
            <a:r>
              <a:rPr b="0" lang="ru-RU" sz="1050" strike="noStrike" u="none">
                <a:solidFill>
                  <a:srgbClr val="000000"/>
                </a:solidFill>
                <a:uFillTx/>
                <a:latin typeface="Montserrat Light"/>
              </a:rPr>
              <a:t>субъекта Российской Федерации</a:t>
            </a: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91440" indent="-91440" defTabSz="121932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1050" strike="noStrike" u="none">
                <a:solidFill>
                  <a:srgbClr val="000000"/>
                </a:solidFill>
                <a:uFillTx/>
                <a:latin typeface="Montserrat Light"/>
              </a:rPr>
              <a:t>об услугах по госзаданию</a:t>
            </a: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  <a:spcAft>
                <a:spcPts val="300"/>
              </a:spcAft>
            </a:pP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12" name="TextBox 25"/>
          <p:cNvSpPr/>
          <p:nvPr/>
        </p:nvSpPr>
        <p:spPr>
          <a:xfrm>
            <a:off x="2722320" y="1177920"/>
            <a:ext cx="4437360" cy="11703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91440" indent="-9144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0" lang="ru-RU" sz="1050" strike="noStrike" u="none">
                <a:solidFill>
                  <a:srgbClr val="151515"/>
                </a:solidFill>
                <a:uFillTx/>
                <a:latin typeface="Montserrat Light"/>
              </a:rPr>
              <a:t>об услугах, которые являются необходимыми </a:t>
            </a:r>
            <a:br>
              <a:rPr sz="1050"/>
            </a:br>
            <a:r>
              <a:rPr b="0" lang="ru-RU" sz="1050" strike="noStrike" u="none">
                <a:solidFill>
                  <a:srgbClr val="151515"/>
                </a:solidFill>
                <a:uFillTx/>
                <a:latin typeface="Montserrat Light"/>
              </a:rPr>
              <a:t>и обязательными для предоставления ИОГВ субъекта Российской Федерации государственных услуг и включены </a:t>
            </a:r>
            <a:br>
              <a:rPr sz="1050"/>
            </a:br>
            <a:r>
              <a:rPr b="0" lang="ru-RU" sz="1050" strike="noStrike" u="none">
                <a:solidFill>
                  <a:srgbClr val="151515"/>
                </a:solidFill>
                <a:uFillTx/>
                <a:latin typeface="Montserrat Light"/>
              </a:rPr>
              <a:t>в региональный перечень необходимых и обязательных услуг </a:t>
            </a:r>
            <a:r>
              <a:rPr b="0" lang="ru-RU" sz="800" strike="noStrike" u="none">
                <a:solidFill>
                  <a:srgbClr val="6a6a6a"/>
                </a:solidFill>
                <a:uFillTx/>
                <a:latin typeface="Montserrat Light"/>
              </a:rPr>
              <a:t>(см. п. 2 ч. 1 ст. 9 Федерального закона от 27.07.2010 № 210-ФЗ</a:t>
            </a:r>
            <a:br>
              <a:rPr sz="800"/>
            </a:br>
            <a:r>
              <a:rPr b="0" lang="ru-RU" sz="800" strike="noStrike" u="none">
                <a:solidFill>
                  <a:srgbClr val="6a6a6a"/>
                </a:solidFill>
                <a:uFillTx/>
                <a:latin typeface="Montserrat Light"/>
              </a:rPr>
              <a:t>«Об организации предоставления государственных и муниципальных услуг»)</a:t>
            </a:r>
            <a:endParaRPr b="0" lang="ru-RU" sz="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  <a:spcAft>
                <a:spcPts val="300"/>
              </a:spcAft>
            </a:pP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13" name="TextBox 26"/>
          <p:cNvSpPr/>
          <p:nvPr/>
        </p:nvSpPr>
        <p:spPr>
          <a:xfrm>
            <a:off x="6993000" y="1177920"/>
            <a:ext cx="2085120" cy="72900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91440" indent="-9144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0" lang="ru-RU" sz="1050" strike="noStrike" u="none">
                <a:solidFill>
                  <a:srgbClr val="151515"/>
                </a:solidFill>
                <a:uFillTx/>
                <a:latin typeface="Montserrat Light"/>
              </a:rPr>
              <a:t>иные сведения, состав которых устанавливается высшим ИОГВ субъекта Российской Федерации</a:t>
            </a: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14" name="Прямая соединительная линия 27"/>
          <p:cNvCxnSpPr/>
          <p:nvPr/>
        </p:nvCxnSpPr>
        <p:spPr>
          <a:xfrm>
            <a:off x="9271440" y="901800"/>
            <a:ext cx="360" cy="1309320"/>
          </a:xfrm>
          <a:prstGeom prst="straightConnector1">
            <a:avLst/>
          </a:prstGeom>
          <a:ln>
            <a:solidFill>
              <a:srgbClr val="000000"/>
            </a:solidFill>
          </a:ln>
        </p:spPr>
      </p:cxnSp>
      <p:pic>
        <p:nvPicPr>
          <p:cNvPr id="415" name="Рисунок 28" descr="Предупреждение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1462760" y="1998720"/>
            <a:ext cx="294840" cy="29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TextBox 32"/>
          <p:cNvSpPr/>
          <p:nvPr/>
        </p:nvSpPr>
        <p:spPr>
          <a:xfrm>
            <a:off x="281520" y="170280"/>
            <a:ext cx="104832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70000"/>
              </a:lnSpc>
              <a:spcBef>
                <a:spcPts val="2100"/>
              </a:spcBef>
            </a:pPr>
            <a:r>
              <a:rPr b="0" lang="ru-RU" sz="2000" strike="noStrike" u="none">
                <a:solidFill>
                  <a:srgbClr val="ffffff"/>
                </a:solidFill>
                <a:uFillTx/>
                <a:latin typeface="Montserrat Bold"/>
              </a:rPr>
              <a:t>Памятка</a:t>
            </a:r>
            <a:r>
              <a:rPr b="0" lang="en-US" sz="2000" strike="noStrike" u="none">
                <a:solidFill>
                  <a:srgbClr val="ffffff"/>
                </a:solidFill>
                <a:uFillTx/>
                <a:latin typeface="Montserrat Bold"/>
              </a:rPr>
              <a:t> </a:t>
            </a:r>
            <a:r>
              <a:rPr b="0" lang="ru-RU" sz="2000" strike="noStrike" u="none">
                <a:solidFill>
                  <a:srgbClr val="ffffff"/>
                </a:solidFill>
                <a:uFillTx/>
                <a:latin typeface="Montserrat Bold"/>
              </a:rPr>
              <a:t>о включении сведений в реестр государственных услуг </a:t>
            </a:r>
            <a:br>
              <a:rPr sz="2000"/>
            </a:br>
            <a:r>
              <a:rPr b="0" lang="ru-RU" sz="2000" strike="noStrike" u="none">
                <a:solidFill>
                  <a:srgbClr val="ffffff"/>
                </a:solidFill>
                <a:uFillTx/>
                <a:latin typeface="Montserrat Bold"/>
              </a:rPr>
              <a:t>субъекта Российской Федерации</a:t>
            </a:r>
            <a:endParaRPr b="0" lang="ru-RU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17" name="Рисунок 33" descr=""/>
          <p:cNvPicPr/>
          <p:nvPr/>
        </p:nvPicPr>
        <p:blipFill>
          <a:blip r:embed="rId9"/>
          <a:stretch/>
        </p:blipFill>
        <p:spPr>
          <a:xfrm>
            <a:off x="9987840" y="167400"/>
            <a:ext cx="1832400" cy="46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F79EC18B-F40B-4EF8-B9B6-94674454A12E}" type="slidenum">
              <a:t>14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Прямоугольник: скругленные углы 5"/>
          <p:cNvSpPr/>
          <p:nvPr/>
        </p:nvSpPr>
        <p:spPr>
          <a:xfrm>
            <a:off x="231120" y="802080"/>
            <a:ext cx="3779640" cy="586764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>
            <a:noFill/>
          </a:ln>
          <a:effectLst>
            <a:outerShdw blurRad="419040" dir="16200000" dist="38160" rotWithShape="0">
              <a:srgbClr val="000000">
                <a:alpha val="2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4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sp>
        <p:nvSpPr>
          <p:cNvPr id="419" name="Прямоугольник: скругленные углы 9"/>
          <p:cNvSpPr/>
          <p:nvPr/>
        </p:nvSpPr>
        <p:spPr>
          <a:xfrm>
            <a:off x="4205880" y="802080"/>
            <a:ext cx="3779640" cy="586764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>
            <a:noFill/>
          </a:ln>
          <a:effectLst>
            <a:outerShdw blurRad="419040" dir="16200000" dist="38160" rotWithShape="0">
              <a:srgbClr val="000000">
                <a:alpha val="2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4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sp>
        <p:nvSpPr>
          <p:cNvPr id="420" name="Прямоугольник: скругленные углы 11"/>
          <p:cNvSpPr/>
          <p:nvPr/>
        </p:nvSpPr>
        <p:spPr>
          <a:xfrm>
            <a:off x="8162640" y="802080"/>
            <a:ext cx="3779640" cy="586764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>
            <a:noFill/>
          </a:ln>
          <a:effectLst>
            <a:outerShdw blurRad="419040" dir="16200000" dist="38160" rotWithShape="0">
              <a:srgbClr val="000000">
                <a:alpha val="2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4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sp>
        <p:nvSpPr>
          <p:cNvPr id="421" name="TextBox 32"/>
          <p:cNvSpPr/>
          <p:nvPr/>
        </p:nvSpPr>
        <p:spPr>
          <a:xfrm>
            <a:off x="281520" y="170280"/>
            <a:ext cx="1048320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70000"/>
              </a:lnSpc>
              <a:spcBef>
                <a:spcPts val="2100"/>
              </a:spcBef>
              <a:tabLst>
                <a:tab algn="l" pos="0"/>
              </a:tabLst>
            </a:pPr>
            <a:r>
              <a:rPr b="0" lang="ru-RU" sz="2000" strike="noStrike" u="none">
                <a:solidFill>
                  <a:srgbClr val="ffffff"/>
                </a:solidFill>
                <a:uFillTx/>
                <a:latin typeface="Montserrat Bold"/>
                <a:ea typeface="Stem Medium"/>
              </a:rPr>
              <a:t>ПРИМЕРЫ</a:t>
            </a:r>
            <a:endParaRPr b="0" lang="ru-RU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22" name="Рисунок 33" descr=""/>
          <p:cNvPicPr/>
          <p:nvPr/>
        </p:nvPicPr>
        <p:blipFill>
          <a:blip r:embed="rId1"/>
          <a:stretch/>
        </p:blipFill>
        <p:spPr>
          <a:xfrm>
            <a:off x="9987840" y="167400"/>
            <a:ext cx="1832400" cy="46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3" name="TextBox 30"/>
          <p:cNvSpPr/>
          <p:nvPr/>
        </p:nvSpPr>
        <p:spPr>
          <a:xfrm>
            <a:off x="4369680" y="900360"/>
            <a:ext cx="3659040" cy="14540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1" lang="ru-RU" sz="1050" strike="noStrike" u="none">
                <a:solidFill>
                  <a:srgbClr val="151515"/>
                </a:solidFill>
                <a:uFillTx/>
                <a:latin typeface="Montserrat SemiBold"/>
              </a:rPr>
              <a:t>Государственная услуга, предоставляемая </a:t>
            </a:r>
            <a:br>
              <a:rPr sz="1050"/>
            </a:br>
            <a:r>
              <a:rPr b="1" lang="ru-RU" sz="1050" strike="noStrike" u="none">
                <a:solidFill>
                  <a:srgbClr val="151515"/>
                </a:solidFill>
                <a:uFillTx/>
                <a:latin typeface="Montserrat SemiBold"/>
              </a:rPr>
              <a:t>в рамках переданных полномочий</a:t>
            </a: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0" lang="ru-RU" sz="800" strike="noStrike" u="none">
                <a:solidFill>
                  <a:srgbClr val="6a6a6a"/>
                </a:solidFill>
                <a:uFillTx/>
                <a:latin typeface="Montserrat SemiBold"/>
              </a:rPr>
              <a:t>(с федерального на региональный уровень)</a:t>
            </a:r>
            <a:endParaRPr b="0" lang="ru-RU" sz="8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1" lang="ru-RU" sz="1000" strike="noStrike" u="none">
                <a:solidFill>
                  <a:srgbClr val="a00051"/>
                </a:solidFill>
                <a:uFillTx/>
                <a:latin typeface="Montserrat SemiBold"/>
              </a:rPr>
              <a:t>«Предоставление водных объектов </a:t>
            </a:r>
            <a:br>
              <a:rPr sz="1000"/>
            </a:br>
            <a:r>
              <a:rPr b="1" lang="ru-RU" sz="1000" strike="noStrike" u="none">
                <a:solidFill>
                  <a:srgbClr val="a00051"/>
                </a:solidFill>
                <a:uFillTx/>
                <a:latin typeface="Montserrat SemiBold"/>
              </a:rPr>
              <a:t>или их частей, находящихся в федеральной собственности и расположенных на территориях субъектов Российской Федерации, в пользование на основании договоров водопользования»</a:t>
            </a:r>
            <a:endParaRPr b="0" lang="ru-RU" sz="1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24" name="TextBox 31"/>
          <p:cNvSpPr/>
          <p:nvPr/>
        </p:nvSpPr>
        <p:spPr>
          <a:xfrm>
            <a:off x="334800" y="900360"/>
            <a:ext cx="3574800" cy="744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1" lang="ru-RU" sz="1050" strike="noStrike" u="none">
                <a:solidFill>
                  <a:srgbClr val="2f2f2f"/>
                </a:solidFill>
                <a:uFillTx/>
                <a:latin typeface="Montserrat SemiBold"/>
                <a:ea typeface="Inter V"/>
              </a:rPr>
              <a:t>Государственная услуга </a:t>
            </a:r>
            <a:br>
              <a:rPr sz="1050"/>
            </a:br>
            <a:r>
              <a:rPr b="1" lang="ru-RU" sz="1050" strike="noStrike" u="none">
                <a:solidFill>
                  <a:srgbClr val="2f2f2f"/>
                </a:solidFill>
                <a:uFillTx/>
                <a:latin typeface="Montserrat SemiBold"/>
                <a:ea typeface="Inter V"/>
              </a:rPr>
              <a:t>субъекта Российской Федерации</a:t>
            </a: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1" lang="ru-RU" sz="1100" strike="noStrike" u="none">
                <a:solidFill>
                  <a:srgbClr val="007abf"/>
                </a:solidFill>
                <a:uFillTx/>
                <a:latin typeface="Montserrat SemiBold"/>
                <a:ea typeface="Inter V"/>
              </a:rPr>
              <a:t>«Выдача и аннулирование охотничьего билета единого федерального образца»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25" name="TextBox 34"/>
          <p:cNvSpPr/>
          <p:nvPr/>
        </p:nvSpPr>
        <p:spPr>
          <a:xfrm>
            <a:off x="8275320" y="900360"/>
            <a:ext cx="3710160" cy="13251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1" lang="ru-RU" sz="1050" strike="noStrike" u="none">
                <a:solidFill>
                  <a:srgbClr val="151515"/>
                </a:solidFill>
                <a:uFillTx/>
                <a:latin typeface="Montserrat SemiBold"/>
                <a:ea typeface="Inter V"/>
              </a:rPr>
              <a:t>Услуга по госзаданию</a:t>
            </a: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1" lang="ru-RU" sz="1000" strike="noStrike" u="none">
                <a:solidFill>
                  <a:srgbClr val="7030a0"/>
                </a:solidFill>
                <a:uFillTx/>
                <a:latin typeface="Montserrat SemiBold"/>
                <a:ea typeface="Inter V"/>
              </a:rPr>
              <a:t>«Прием заявлений о зачислении </a:t>
            </a:r>
            <a:br>
              <a:rPr sz="1000"/>
            </a:br>
            <a:r>
              <a:rPr b="1" lang="ru-RU" sz="1000" strike="noStrike" u="none">
                <a:solidFill>
                  <a:srgbClr val="7030a0"/>
                </a:solidFill>
                <a:uFillTx/>
                <a:latin typeface="Montserrat SemiBold"/>
                <a:ea typeface="Inter V"/>
              </a:rPr>
              <a:t>в государственные образовательные учреждения субъекта Российской Федерации, реализующие основную образовательную программу дошкольного образования (детские сады), </a:t>
            </a:r>
            <a:br>
              <a:rPr sz="1000"/>
            </a:br>
            <a:r>
              <a:rPr b="1" lang="ru-RU" sz="1000" strike="noStrike" u="none">
                <a:solidFill>
                  <a:srgbClr val="7030a0"/>
                </a:solidFill>
                <a:uFillTx/>
                <a:latin typeface="Montserrat SemiBold"/>
                <a:ea typeface="Inter V"/>
              </a:rPr>
              <a:t>а также постановка на соответствующий учет»</a:t>
            </a:r>
            <a:endParaRPr b="0" lang="ru-RU" sz="1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105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26" name="TextBox 35"/>
          <p:cNvSpPr/>
          <p:nvPr/>
        </p:nvSpPr>
        <p:spPr>
          <a:xfrm>
            <a:off x="349920" y="2485800"/>
            <a:ext cx="3632040" cy="180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2f2f2f"/>
              </a:buClr>
              <a:buFont typeface="Arial"/>
              <a:buChar char="•"/>
            </a:pPr>
            <a:r>
              <a:rPr b="1" lang="ru-RU" sz="1100" strike="noStrike" u="none">
                <a:solidFill>
                  <a:srgbClr val="2f2f2f"/>
                </a:solidFill>
                <a:uFillTx/>
                <a:latin typeface="Montserrat Light"/>
                <a:ea typeface="Inter V"/>
              </a:rPr>
              <a:t>собственное полномочие субъекта Российской Федерации </a:t>
            </a:r>
            <a:r>
              <a:rPr b="0" lang="ru-RU" sz="1100" strike="noStrike" u="none">
                <a:solidFill>
                  <a:srgbClr val="2f2f2f"/>
                </a:solidFill>
                <a:uFillTx/>
                <a:latin typeface="Montserrat Light"/>
                <a:ea typeface="Inter V"/>
              </a:rPr>
              <a:t>предусмотрено </a:t>
            </a:r>
            <a:br>
              <a:rPr sz="1100"/>
            </a:br>
            <a:r>
              <a:rPr b="0" lang="ru-RU" sz="1100" strike="noStrike" u="none">
                <a:solidFill>
                  <a:srgbClr val="2f2f2f"/>
                </a:solidFill>
                <a:uFillTx/>
                <a:latin typeface="Montserrat Light"/>
                <a:ea typeface="Inter V"/>
              </a:rPr>
              <a:t>п. 3 ст. 34 Федерального закона от 24.07.2009 № 209-ФЗ «Об охоте и о сохранении охотничьих ресурсов и о внесении изменений в отдельные законодательные акты Российской Федерации»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2f2f2f"/>
              </a:buClr>
              <a:buFont typeface="Arial"/>
              <a:buChar char="•"/>
            </a:pPr>
            <a:r>
              <a:rPr b="1" lang="ru-RU" sz="1100" strike="noStrike" u="none">
                <a:solidFill>
                  <a:srgbClr val="2f2f2f"/>
                </a:solidFill>
                <a:uFillTx/>
                <a:latin typeface="Montserrat Light"/>
                <a:ea typeface="Inter V"/>
              </a:rPr>
              <a:t>охотничий билет выдается исполнительным органом субъекта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27" name="TextBox 36"/>
          <p:cNvSpPr/>
          <p:nvPr/>
        </p:nvSpPr>
        <p:spPr>
          <a:xfrm>
            <a:off x="4358160" y="2485800"/>
            <a:ext cx="3415320" cy="150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0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в п. 1 ч. 1 ст. 26 Водного кодекса Российской Федерации указано, что Российская Федерация </a:t>
            </a:r>
            <a:r>
              <a:rPr b="1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передает полномочие органам государственной власти субъектов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1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решение по услуге принимает ОИВ субъекта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28" name="TextBox 37"/>
          <p:cNvSpPr/>
          <p:nvPr/>
        </p:nvSpPr>
        <p:spPr>
          <a:xfrm>
            <a:off x="8267400" y="2485800"/>
            <a:ext cx="3557160" cy="13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0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предоставляется образовательными организациями на основании государственного задания (заказа) </a:t>
            </a:r>
            <a:br>
              <a:rPr sz="1100"/>
            </a:br>
            <a:r>
              <a:rPr b="0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субъекта Российской Федерации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182520" indent="-182520" defTabSz="1219320">
              <a:lnSpc>
                <a:spcPct val="100000"/>
              </a:lnSpc>
              <a:spcAft>
                <a:spcPts val="300"/>
              </a:spcAft>
              <a:buClr>
                <a:srgbClr val="151515"/>
              </a:buClr>
              <a:buFont typeface="Arial"/>
              <a:buChar char="•"/>
            </a:pPr>
            <a:r>
              <a:rPr b="1" lang="ru-RU" sz="1100" strike="noStrike" u="none">
                <a:solidFill>
                  <a:srgbClr val="151515"/>
                </a:solidFill>
                <a:uFillTx/>
                <a:latin typeface="Montserrat Light"/>
                <a:ea typeface="Inter V"/>
              </a:rPr>
              <a:t>решение о зачислении и постановке на учет принимает образовательная организация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29" name="Прямоугольник: скругленные углы 38"/>
          <p:cNvSpPr/>
          <p:nvPr/>
        </p:nvSpPr>
        <p:spPr>
          <a:xfrm>
            <a:off x="183960" y="5318640"/>
            <a:ext cx="3813840" cy="328680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  <a:alpha val="25000"/>
            </a:schemeClr>
          </a:solidFill>
          <a:ln w="12700">
            <a:noFill/>
          </a:ln>
          <a:effectLst>
            <a:softEdge rad="317520"/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6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sp>
        <p:nvSpPr>
          <p:cNvPr id="430" name="TextBox 39"/>
          <p:cNvSpPr/>
          <p:nvPr/>
        </p:nvSpPr>
        <p:spPr>
          <a:xfrm>
            <a:off x="522000" y="5161320"/>
            <a:ext cx="3223080" cy="9284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 Medium"/>
              </a:rPr>
              <a:t>разработать и утвердить административный регламент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 Medium"/>
              </a:rPr>
              <a:t>включить услугу в региональный реестр (раздел с госуслугами)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31" name="Рисунок 40" descr="Изображение выглядит как черный, темнота&#10;&#10;Контент, сгенерированный ИИ, может содержать ошибки."/>
          <p:cNvPicPr/>
          <p:nvPr/>
        </p:nvPicPr>
        <p:blipFill>
          <a:blip r:embed="rId2"/>
          <a:stretch/>
        </p:blipFill>
        <p:spPr>
          <a:xfrm>
            <a:off x="325800" y="5161680"/>
            <a:ext cx="261720" cy="261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2" name="Рисунок 41" descr="Изображение выглядит как черный, темнота&#10;&#10;Контент, сгенерированный ИИ, может содержать ошибки."/>
          <p:cNvPicPr/>
          <p:nvPr/>
        </p:nvPicPr>
        <p:blipFill>
          <a:blip r:embed="rId3"/>
          <a:stretch/>
        </p:blipFill>
        <p:spPr>
          <a:xfrm>
            <a:off x="325800" y="5765040"/>
            <a:ext cx="261720" cy="26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3" name="TextBox 42"/>
          <p:cNvSpPr/>
          <p:nvPr/>
        </p:nvSpPr>
        <p:spPr>
          <a:xfrm>
            <a:off x="4499280" y="4606920"/>
            <a:ext cx="3404520" cy="17218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</a:rPr>
              <a:t>Административный регламент </a:t>
            </a:r>
            <a:br>
              <a:rPr sz="1100"/>
            </a:b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</a:rPr>
              <a:t>утвержден приказом Минприроды России от 07.12.2020 № 1025,</a:t>
            </a:r>
            <a:br>
              <a:rPr sz="1100"/>
            </a:br>
            <a:r>
              <a:rPr b="0" lang="ru-RU" sz="1000" strike="noStrike" u="none">
                <a:solidFill>
                  <a:srgbClr val="6a6a6a"/>
                </a:solidFill>
                <a:uFillTx/>
                <a:latin typeface="Montserrat Light"/>
              </a:rPr>
              <a:t>поэтому на уровне субъекта регламент </a:t>
            </a:r>
            <a:br>
              <a:rPr sz="1000"/>
            </a:br>
            <a:r>
              <a:rPr b="0" lang="ru-RU" sz="1000" strike="noStrike" u="none">
                <a:solidFill>
                  <a:srgbClr val="6a6a6a"/>
                </a:solidFill>
                <a:uFillTx/>
                <a:latin typeface="Montserrat Light"/>
              </a:rPr>
              <a:t>не разрабатывается</a:t>
            </a:r>
            <a:endParaRPr b="0" lang="ru-RU" sz="1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1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</a:rPr>
              <a:t>НЕ подлежит включению </a:t>
            </a:r>
            <a:br>
              <a:rPr sz="1100"/>
            </a:b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</a:rPr>
              <a:t>в региональный реестр, </a:t>
            </a:r>
            <a:br>
              <a:rPr sz="1100"/>
            </a:br>
            <a:r>
              <a:rPr b="0" lang="ru-RU" sz="1000" strike="noStrike" u="none">
                <a:solidFill>
                  <a:srgbClr val="6a6a6a"/>
                </a:solidFill>
                <a:uFillTx/>
                <a:latin typeface="Montserrat Light"/>
              </a:rPr>
              <a:t>так как уже включена Минприроды России </a:t>
            </a:r>
            <a:br>
              <a:rPr sz="1000"/>
            </a:br>
            <a:r>
              <a:rPr b="0" lang="ru-RU" sz="1000" strike="noStrike" u="none">
                <a:solidFill>
                  <a:srgbClr val="6a6a6a"/>
                </a:solidFill>
                <a:uFillTx/>
                <a:latin typeface="Montserrat Light"/>
              </a:rPr>
              <a:t>в федеральный реестр</a:t>
            </a:r>
            <a:endParaRPr b="0" lang="ru-RU" sz="1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34" name="Прямоугольник: скругленные углы 43"/>
          <p:cNvSpPr/>
          <p:nvPr/>
        </p:nvSpPr>
        <p:spPr>
          <a:xfrm>
            <a:off x="8075880" y="5151960"/>
            <a:ext cx="3813840" cy="328680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  <a:alpha val="25000"/>
            </a:schemeClr>
          </a:solidFill>
          <a:ln w="12700">
            <a:noFill/>
          </a:ln>
          <a:effectLst>
            <a:softEdge rad="317520"/>
          </a:effectLst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endParaRPr b="0" lang="ru-RU" sz="1600" strike="noStrike" u="none">
              <a:solidFill>
                <a:srgbClr val="ffffff"/>
              </a:solidFill>
              <a:uFillTx/>
              <a:latin typeface="Montserrat Light"/>
              <a:ea typeface="Helvetica Neue Medium"/>
            </a:endParaRPr>
          </a:p>
        </p:txBody>
      </p:sp>
      <p:pic>
        <p:nvPicPr>
          <p:cNvPr id="435" name="Рисунок 44" descr=""/>
          <p:cNvPicPr/>
          <p:nvPr/>
        </p:nvPicPr>
        <p:blipFill>
          <a:blip r:embed="rId4"/>
          <a:stretch/>
        </p:blipFill>
        <p:spPr>
          <a:xfrm>
            <a:off x="4273200" y="5708880"/>
            <a:ext cx="251640" cy="25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6" name="TextBox 45"/>
          <p:cNvSpPr/>
          <p:nvPr/>
        </p:nvSpPr>
        <p:spPr>
          <a:xfrm>
            <a:off x="302040" y="4659840"/>
            <a:ext cx="3680280" cy="4251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 SemiBold"/>
              </a:rPr>
              <a:t>На уровне субъекта Российской Федерации </a:t>
            </a:r>
            <a:br>
              <a:rPr sz="1100"/>
            </a:br>
            <a:r>
              <a:rPr b="0" lang="ru-RU" sz="11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 SemiBold"/>
              </a:rPr>
              <a:t>необходимо: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37" name="Овал 46"/>
          <p:cNvSpPr/>
          <p:nvPr/>
        </p:nvSpPr>
        <p:spPr>
          <a:xfrm>
            <a:off x="4293720" y="4651560"/>
            <a:ext cx="215640" cy="266040"/>
          </a:xfrm>
          <a:prstGeom prst="ellipse">
            <a:avLst/>
          </a:prstGeom>
          <a:solidFill>
            <a:srgbClr val="830048"/>
          </a:solid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lIns="25560" rIns="25560" tIns="25560" bIns="25560" anchor="ctr">
            <a:spAutoFit/>
          </a:bodyPr>
          <a:p>
            <a:pPr algn="ctr" defTabSz="412920">
              <a:lnSpc>
                <a:spcPct val="100000"/>
              </a:lnSpc>
            </a:pPr>
            <a:r>
              <a:rPr b="1" lang="ru-RU" sz="900" strike="noStrike" u="none">
                <a:solidFill>
                  <a:srgbClr val="ffffff"/>
                </a:solidFill>
                <a:uFillTx/>
                <a:latin typeface="Montserrat Light"/>
                <a:ea typeface="Helvetica Neue Medium"/>
              </a:rPr>
              <a:t>!</a:t>
            </a:r>
            <a:endParaRPr b="0" lang="ru-RU" sz="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38" name="Рисунок 47" descr=""/>
          <p:cNvPicPr/>
          <p:nvPr/>
        </p:nvPicPr>
        <p:blipFill>
          <a:blip r:embed="rId5"/>
          <a:stretch/>
        </p:blipFill>
        <p:spPr>
          <a:xfrm>
            <a:off x="8332560" y="6107400"/>
            <a:ext cx="251640" cy="2516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39" name="Прямая соединительная линия 48"/>
          <p:cNvCxnSpPr/>
          <p:nvPr/>
        </p:nvCxnSpPr>
        <p:spPr>
          <a:xfrm>
            <a:off x="334440" y="4500000"/>
            <a:ext cx="3411000" cy="360"/>
          </a:xfrm>
          <a:prstGeom prst="straightConnector1">
            <a:avLst/>
          </a:prstGeom>
          <a:ln w="12700">
            <a:solidFill>
              <a:srgbClr val="000000"/>
            </a:solidFill>
            <a:miter/>
          </a:ln>
        </p:spPr>
      </p:cxnSp>
      <p:cxnSp>
        <p:nvCxnSpPr>
          <p:cNvPr id="440" name="Прямая соединительная линия 49"/>
          <p:cNvCxnSpPr/>
          <p:nvPr/>
        </p:nvCxnSpPr>
        <p:spPr>
          <a:xfrm>
            <a:off x="4293360" y="4500000"/>
            <a:ext cx="3411000" cy="360"/>
          </a:xfrm>
          <a:prstGeom prst="straightConnector1">
            <a:avLst/>
          </a:prstGeom>
          <a:ln w="12700">
            <a:solidFill>
              <a:srgbClr val="000000"/>
            </a:solidFill>
            <a:miter/>
          </a:ln>
        </p:spPr>
      </p:cxnSp>
      <p:cxnSp>
        <p:nvCxnSpPr>
          <p:cNvPr id="441" name="Прямая соединительная линия 50"/>
          <p:cNvCxnSpPr/>
          <p:nvPr/>
        </p:nvCxnSpPr>
        <p:spPr>
          <a:xfrm>
            <a:off x="8300160" y="4500000"/>
            <a:ext cx="3411000" cy="360"/>
          </a:xfrm>
          <a:prstGeom prst="straightConnector1">
            <a:avLst/>
          </a:prstGeom>
          <a:ln w="12700">
            <a:solidFill>
              <a:srgbClr val="000000"/>
            </a:solidFill>
            <a:miter/>
          </a:ln>
        </p:spPr>
      </p:cxnSp>
      <p:sp>
        <p:nvSpPr>
          <p:cNvPr id="442" name="TextBox 51"/>
          <p:cNvSpPr/>
          <p:nvPr/>
        </p:nvSpPr>
        <p:spPr>
          <a:xfrm>
            <a:off x="8528400" y="5115600"/>
            <a:ext cx="3223080" cy="1401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 Medium"/>
              </a:rPr>
              <a:t>включить услугу в региональный реестр (раздел с услугами по госзаданию), </a:t>
            </a:r>
            <a:br>
              <a:rPr sz="1200"/>
            </a:br>
            <a:r>
              <a:rPr b="0" lang="ru-RU" sz="1000" strike="noStrike" u="none">
                <a:solidFill>
                  <a:srgbClr val="6a6a6a"/>
                </a:solidFill>
                <a:uFillTx/>
                <a:latin typeface="Montserrat Light"/>
                <a:ea typeface="Inter V"/>
              </a:rPr>
              <a:t>так как она включена в перечень, </a:t>
            </a:r>
            <a:br>
              <a:rPr sz="1000"/>
            </a:br>
            <a:r>
              <a:rPr b="0" lang="ru-RU" sz="1000" strike="noStrike" u="none">
                <a:solidFill>
                  <a:srgbClr val="6a6a6a"/>
                </a:solidFill>
                <a:uFillTx/>
                <a:latin typeface="Montserrat Light"/>
                <a:ea typeface="Inter V"/>
              </a:rPr>
              <a:t>утв. распоряжением Правительства Российской Федерации от 25.04.2011 № 729-р</a:t>
            </a:r>
            <a:endParaRPr b="0" lang="ru-RU" sz="1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endParaRPr b="0" lang="ru-RU" sz="1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  <a:ea typeface="Inter V"/>
              </a:rPr>
              <a:t>Административный регламент </a:t>
            </a:r>
            <a:br>
              <a:rPr sz="1100"/>
            </a:br>
            <a:r>
              <a:rPr b="0" lang="ru-RU" sz="11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 SemiBold"/>
                <a:ea typeface="Inter V"/>
              </a:rPr>
              <a:t>НЕ разрабатывается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43" name="Рисунок 52" descr="Изображение выглядит как черный, темнота&#10;&#10;Контент, сгенерированный ИИ, может содержать ошибки."/>
          <p:cNvPicPr/>
          <p:nvPr/>
        </p:nvPicPr>
        <p:blipFill>
          <a:blip r:embed="rId6"/>
          <a:stretch/>
        </p:blipFill>
        <p:spPr>
          <a:xfrm>
            <a:off x="8332560" y="5154120"/>
            <a:ext cx="261720" cy="26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4" name="TextBox 53"/>
          <p:cNvSpPr/>
          <p:nvPr/>
        </p:nvSpPr>
        <p:spPr>
          <a:xfrm>
            <a:off x="8308440" y="4614120"/>
            <a:ext cx="3516120" cy="42516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1219320">
              <a:lnSpc>
                <a:spcPct val="100000"/>
              </a:lnSpc>
            </a:pPr>
            <a:r>
              <a:rPr b="0" lang="ru-RU" sz="11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 SemiBold"/>
              </a:rPr>
              <a:t>На уровне субъекта Российской Федерации необходимо: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Прямоугольник: скругленные углы 13"/>
          <p:cNvSpPr/>
          <p:nvPr/>
        </p:nvSpPr>
        <p:spPr>
          <a:xfrm>
            <a:off x="385560" y="2178360"/>
            <a:ext cx="11313000" cy="3173040"/>
          </a:xfrm>
          <a:prstGeom prst="roundRect">
            <a:avLst>
              <a:gd name="adj" fmla="val 5368"/>
            </a:avLst>
          </a:prstGeom>
          <a:solidFill>
            <a:schemeClr val="bg1"/>
          </a:solidFill>
          <a:ln>
            <a:solidFill>
              <a:srgbClr val="2927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561600" y="1000080"/>
            <a:ext cx="52156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lt1"/>
                </a:solidFill>
                <a:uFillTx/>
                <a:latin typeface="Montserrat SemiBold"/>
              </a:rPr>
              <a:t>Полезные ресурсы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47" name="TextBox 4"/>
          <p:cNvSpPr/>
          <p:nvPr/>
        </p:nvSpPr>
        <p:spPr>
          <a:xfrm>
            <a:off x="561600" y="2682000"/>
            <a:ext cx="3768120" cy="43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100" strike="noStrike" u="sng">
                <a:solidFill>
                  <a:srgbClr val="5e5a91"/>
                </a:solidFill>
                <a:uFillTx/>
                <a:latin typeface="Montserrat SemiBold"/>
                <a:hlinkClick r:id="rId1"/>
              </a:rPr>
              <a:t>ПОДКЛЮЧЕНИЕ ПОЛЬЗОВАТЕЛЕЙ К ФРГУ 3.0 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900" strike="noStrike" u="sng">
                <a:solidFill>
                  <a:srgbClr val="5e5a91"/>
                </a:solidFill>
                <a:uFillTx/>
                <a:latin typeface="Montserrat SemiBold"/>
                <a:hlinkClick r:id="rId2"/>
              </a:rPr>
              <a:t>Инструкция для администраторов</a:t>
            </a:r>
            <a:r>
              <a:rPr b="0" lang="en-US" sz="900" strike="noStrike" u="sng">
                <a:solidFill>
                  <a:srgbClr val="5e5a91"/>
                </a:solidFill>
                <a:uFillTx/>
                <a:latin typeface="Montserrat SemiBold"/>
                <a:hlinkClick r:id="rId3"/>
              </a:rPr>
              <a:t> </a:t>
            </a:r>
            <a:r>
              <a:rPr b="0" lang="ru-RU" sz="900" strike="noStrike" u="sng">
                <a:solidFill>
                  <a:schemeClr val="dk2"/>
                </a:solidFill>
                <a:uFillTx/>
                <a:latin typeface="Montserrat SemiBold"/>
                <a:hlinkClick r:id="rId4"/>
              </a:rPr>
              <a:t>ЕСИА</a:t>
            </a:r>
            <a:endParaRPr b="0" lang="ru-RU" sz="9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48" name="Рисунок 5" descr=""/>
          <p:cNvPicPr/>
          <p:nvPr/>
        </p:nvPicPr>
        <p:blipFill>
          <a:blip r:embed="rId5"/>
          <a:stretch/>
        </p:blipFill>
        <p:spPr>
          <a:xfrm>
            <a:off x="648720" y="3229200"/>
            <a:ext cx="1260720" cy="1260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9" name="Рисунок 6" descr=""/>
          <p:cNvPicPr/>
          <p:nvPr/>
        </p:nvPicPr>
        <p:blipFill>
          <a:blip r:embed="rId6"/>
          <a:stretch/>
        </p:blipFill>
        <p:spPr>
          <a:xfrm>
            <a:off x="4480560" y="3825720"/>
            <a:ext cx="2575440" cy="85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0" name="TextBox 11"/>
          <p:cNvSpPr/>
          <p:nvPr/>
        </p:nvSpPr>
        <p:spPr>
          <a:xfrm>
            <a:off x="4583520" y="3327840"/>
            <a:ext cx="33980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71360" indent="-17136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полезные материалы</a:t>
            </a:r>
            <a:endParaRPr b="0" lang="ru-RU" sz="1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171360" indent="-17136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форма направления запроса</a:t>
            </a:r>
            <a:endParaRPr b="0" lang="ru-RU" sz="1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51" name="TextBox 12"/>
          <p:cNvSpPr/>
          <p:nvPr/>
        </p:nvSpPr>
        <p:spPr>
          <a:xfrm>
            <a:off x="4565520" y="2682000"/>
            <a:ext cx="4503960" cy="28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100" strike="noStrike" u="sng">
                <a:solidFill>
                  <a:schemeClr val="dk2"/>
                </a:solidFill>
                <a:uFillTx/>
                <a:latin typeface="Montserrat SemiBold"/>
                <a:hlinkClick r:id="rId7"/>
              </a:rPr>
              <a:t>САЙТ СЛУЖБЫ МЕТОДИЧЕСКОЙ ПОДДЕРЖКИ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52" name="TextBox 17"/>
          <p:cNvSpPr/>
          <p:nvPr/>
        </p:nvSpPr>
        <p:spPr>
          <a:xfrm>
            <a:off x="4571280" y="2891880"/>
            <a:ext cx="2214000" cy="25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1100" strike="noStrike" u="none">
                <a:solidFill>
                  <a:schemeClr val="dk2"/>
                </a:solidFill>
                <a:uFillTx/>
                <a:latin typeface="Montserrat"/>
              </a:rPr>
              <a:t>https://www.kcrinfo.ru/</a:t>
            </a:r>
            <a:r>
              <a:rPr b="1" lang="ru-RU" sz="1100" strike="noStrike" u="none">
                <a:solidFill>
                  <a:schemeClr val="dk2"/>
                </a:solidFill>
                <a:uFillTx/>
                <a:latin typeface="Montserrat"/>
              </a:rPr>
              <a:t> 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53" name="TextBox 18"/>
          <p:cNvSpPr/>
          <p:nvPr/>
        </p:nvSpPr>
        <p:spPr>
          <a:xfrm>
            <a:off x="8519400" y="2671560"/>
            <a:ext cx="2926080" cy="4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92160" defTabSz="914400">
              <a:lnSpc>
                <a:spcPct val="100000"/>
              </a:lnSpc>
              <a:spcAft>
                <a:spcPts val="601"/>
              </a:spcAft>
            </a:pPr>
            <a:r>
              <a:rPr b="0" lang="ru-RU" sz="1100" strike="noStrike" u="none">
                <a:solidFill>
                  <a:schemeClr val="dk2"/>
                </a:solidFill>
                <a:uFillTx/>
                <a:latin typeface="Montserrat SemiBold"/>
              </a:rPr>
              <a:t>ТЕЛЕГРАМ-ЧАТ </a:t>
            </a:r>
            <a:br>
              <a:rPr sz="1100"/>
            </a:br>
            <a:r>
              <a:rPr b="0" lang="ru-RU" sz="1100" strike="noStrike" u="none">
                <a:solidFill>
                  <a:schemeClr val="dk2"/>
                </a:solidFill>
                <a:uFillTx/>
                <a:latin typeface="Montserrat SemiBold"/>
              </a:rPr>
              <a:t>Фргу 3.0 Регионы (поддержка) </a:t>
            </a:r>
            <a:endParaRPr b="0" lang="ru-RU" sz="11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54" name="Прямая соединительная линия 19"/>
          <p:cNvCxnSpPr/>
          <p:nvPr/>
        </p:nvCxnSpPr>
        <p:spPr>
          <a:xfrm>
            <a:off x="4329720" y="2472120"/>
            <a:ext cx="360" cy="2646000"/>
          </a:xfrm>
          <a:prstGeom prst="straightConnector1">
            <a:avLst/>
          </a:prstGeom>
          <a:ln>
            <a:solidFill>
              <a:srgbClr val="1f497d"/>
            </a:solidFill>
          </a:ln>
        </p:spPr>
      </p:cxnSp>
      <p:cxnSp>
        <p:nvCxnSpPr>
          <p:cNvPr id="455" name="Прямая соединительная линия 21"/>
          <p:cNvCxnSpPr/>
          <p:nvPr/>
        </p:nvCxnSpPr>
        <p:spPr>
          <a:xfrm>
            <a:off x="8431920" y="2502720"/>
            <a:ext cx="360" cy="2646360"/>
          </a:xfrm>
          <a:prstGeom prst="straightConnector1">
            <a:avLst/>
          </a:prstGeom>
          <a:ln>
            <a:solidFill>
              <a:srgbClr val="1f497d"/>
            </a:solidFill>
          </a:ln>
        </p:spPr>
      </p:cxnSp>
      <p:pic>
        <p:nvPicPr>
          <p:cNvPr id="456" name="Picture 2" descr="Picture background"/>
          <p:cNvPicPr/>
          <p:nvPr/>
        </p:nvPicPr>
        <p:blipFill>
          <a:blip r:embed="rId8"/>
          <a:stretch/>
        </p:blipFill>
        <p:spPr>
          <a:xfrm>
            <a:off x="10713600" y="4420440"/>
            <a:ext cx="418320" cy="41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7" name="TextBox 23"/>
          <p:cNvSpPr/>
          <p:nvPr/>
        </p:nvSpPr>
        <p:spPr>
          <a:xfrm>
            <a:off x="8563680" y="3327840"/>
            <a:ext cx="2926080" cy="89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взаимодействие со службой методической и технической поддержки </a:t>
            </a:r>
            <a:endParaRPr b="0" lang="ru-RU" sz="12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полезные материалы</a:t>
            </a:r>
            <a:endParaRPr b="0" lang="ru-RU" sz="12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E9D0EE42-3781-485B-8A43-C599538C3040}" type="slidenum">
              <a:t>16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0"/>
          <p:cNvSpPr/>
          <p:nvPr/>
        </p:nvSpPr>
        <p:spPr>
          <a:xfrm>
            <a:off x="561600" y="2024640"/>
            <a:ext cx="8579160" cy="222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343080" indent="-34308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</a:pPr>
            <a:r>
              <a:rPr b="1" lang="ru-RU" sz="2000" strike="noStrike" u="none">
                <a:solidFill>
                  <a:srgbClr val="ffffff"/>
                </a:solidFill>
                <a:uFillTx/>
                <a:latin typeface="Montserrat SemiBold"/>
              </a:rPr>
              <a:t>порядок подключения к ФРГУ 3.0</a:t>
            </a:r>
            <a:endParaRPr b="0" lang="ru-RU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343080" indent="-34308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</a:pPr>
            <a:r>
              <a:rPr b="1" lang="ru-RU" sz="2000" strike="noStrike" u="none">
                <a:solidFill>
                  <a:srgbClr val="ffffff"/>
                </a:solidFill>
                <a:uFillTx/>
                <a:latin typeface="Montserrat SemiBold"/>
              </a:rPr>
              <a:t>особенности работы в ФРГУ 3.0</a:t>
            </a:r>
            <a:endParaRPr b="0" lang="ru-RU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343080" indent="-34308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</a:pPr>
            <a:r>
              <a:rPr b="1" lang="ru-RU" sz="2000" strike="noStrike" u="none">
                <a:solidFill>
                  <a:srgbClr val="ffffff"/>
                </a:solidFill>
                <a:uFillTx/>
                <a:latin typeface="Montserrat SemiBold"/>
              </a:rPr>
              <a:t>роль РЦО и координатора</a:t>
            </a:r>
            <a:endParaRPr b="0" lang="ru-RU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343080" indent="-34308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</a:pPr>
            <a:r>
              <a:rPr b="1" lang="ru-RU" sz="2000" strike="noStrike" u="none">
                <a:solidFill>
                  <a:srgbClr val="ffffff"/>
                </a:solidFill>
                <a:uFillTx/>
                <a:latin typeface="Montserrat SemiBold"/>
              </a:rPr>
              <a:t>порядок заполнения карточек услуг</a:t>
            </a:r>
            <a:endParaRPr b="0" lang="ru-RU" sz="2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lvl="1" marL="343080" indent="-343080" defTabSz="914400">
              <a:lnSpc>
                <a:spcPct val="100000"/>
              </a:lnSpc>
              <a:spcAft>
                <a:spcPts val="1199"/>
              </a:spcAft>
              <a:buClr>
                <a:srgbClr val="ffffff"/>
              </a:buClr>
              <a:buFont typeface="Arial"/>
              <a:buChar char="•"/>
            </a:pPr>
            <a:r>
              <a:rPr b="1" lang="ru-RU" sz="2000" strike="noStrike" u="none">
                <a:solidFill>
                  <a:srgbClr val="ffffff"/>
                </a:solidFill>
                <a:uFillTx/>
                <a:latin typeface="Montserrat SemiBold"/>
              </a:rPr>
              <a:t>направление карточек услуг на согласование</a:t>
            </a:r>
            <a:endParaRPr b="0" lang="ru-RU" sz="20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61600" y="100008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lt1"/>
                </a:solidFill>
                <a:uFillTx/>
                <a:latin typeface="Montserrat SemiBold"/>
              </a:rPr>
              <a:t>План совещания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873E3DC1-0127-4FCB-86B1-FCC6CBD31EF7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61600" y="1000080"/>
            <a:ext cx="5957280" cy="527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3200" strike="noStrike" u="none">
                <a:solidFill>
                  <a:schemeClr val="dk1"/>
                </a:solidFill>
                <a:uFillTx/>
                <a:latin typeface="Montserrat SemiBold"/>
              </a:rPr>
              <a:t>Подключение к ФРГУ 3.0</a:t>
            </a:r>
            <a:endParaRPr b="0" lang="ru-RU" sz="3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34" name="TextBox 5"/>
          <p:cNvSpPr/>
          <p:nvPr/>
        </p:nvSpPr>
        <p:spPr>
          <a:xfrm>
            <a:off x="561600" y="1799280"/>
            <a:ext cx="472860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Montserrat SemiBold"/>
              </a:rPr>
              <a:t>ПОРЯДОК ПОЛУЧЕНИЯ ДОСТУПА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Получить доступ к ФРГУ 3.0 на уровне организации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200" strike="noStrike" u="none">
                <a:solidFill>
                  <a:schemeClr val="accent3">
                    <a:lumMod val="50000"/>
                  </a:schemeClr>
                </a:solidFill>
                <a:uFillTx/>
                <a:latin typeface="Montserrat SemiBold"/>
              </a:rPr>
              <a:t>ФОИВы и пилотные РОИВы будут добавлены автоматически, дополнительных действий </a:t>
            </a:r>
            <a:br>
              <a:rPr sz="1200"/>
            </a:br>
            <a:r>
              <a:rPr b="0" lang="ru-RU" sz="1200" strike="noStrike" u="none">
                <a:solidFill>
                  <a:schemeClr val="accent3">
                    <a:lumMod val="50000"/>
                  </a:schemeClr>
                </a:solidFill>
                <a:uFillTx/>
                <a:latin typeface="Montserrat SemiBold"/>
              </a:rPr>
              <a:t>со стороны ФОИВ/РОИВ не нужно предпринимать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5" name="TextBox 22"/>
          <p:cNvSpPr/>
          <p:nvPr/>
        </p:nvSpPr>
        <p:spPr>
          <a:xfrm>
            <a:off x="561600" y="3220560"/>
            <a:ext cx="31579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Предоставить доступ пользователям ФОИВ, РОИВ, ОМСУ к ФРГУ 3.0 через ЛК ЕСИА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6" name="Рисунок 24" descr=""/>
          <p:cNvPicPr/>
          <p:nvPr/>
        </p:nvPicPr>
        <p:blipFill>
          <a:blip r:embed="rId1"/>
          <a:stretch/>
        </p:blipFill>
        <p:spPr>
          <a:xfrm>
            <a:off x="648720" y="4389480"/>
            <a:ext cx="1260720" cy="126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TextBox 26"/>
          <p:cNvSpPr/>
          <p:nvPr/>
        </p:nvSpPr>
        <p:spPr>
          <a:xfrm>
            <a:off x="555480" y="4097880"/>
            <a:ext cx="273888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chemeClr val="accent3">
                    <a:lumMod val="50000"/>
                  </a:schemeClr>
                </a:solidFill>
                <a:uFillTx/>
                <a:latin typeface="Montserrat SemiBold"/>
              </a:rPr>
              <a:t>Инструкция для администраторов</a:t>
            </a:r>
            <a:r>
              <a:rPr b="0" lang="en-US" sz="900" strike="noStrike" u="none">
                <a:solidFill>
                  <a:schemeClr val="accent3">
                    <a:lumMod val="50000"/>
                  </a:schemeClr>
                </a:solidFill>
                <a:uFillTx/>
                <a:latin typeface="Montserrat SemiBold"/>
              </a:rPr>
              <a:t> </a:t>
            </a:r>
            <a:r>
              <a:rPr b="0" lang="ru-RU" sz="900" strike="noStrike" u="none">
                <a:solidFill>
                  <a:schemeClr val="accent3">
                    <a:lumMod val="50000"/>
                  </a:schemeClr>
                </a:solidFill>
                <a:uFillTx/>
                <a:latin typeface="Montserrat SemiBold"/>
              </a:rPr>
              <a:t>ЕСИА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8" name="Picture 2" descr="Picture background"/>
          <p:cNvPicPr/>
          <p:nvPr/>
        </p:nvPicPr>
        <p:blipFill>
          <a:blip r:embed="rId2"/>
          <a:stretch/>
        </p:blipFill>
        <p:spPr>
          <a:xfrm>
            <a:off x="9881640" y="5176080"/>
            <a:ext cx="855720" cy="901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TextBox 30"/>
          <p:cNvSpPr/>
          <p:nvPr/>
        </p:nvSpPr>
        <p:spPr>
          <a:xfrm>
            <a:off x="7031160" y="2897640"/>
            <a:ext cx="3376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у организации как юридического лица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есть зарегистрированная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учетная запись в ЕСИА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0" name="TextBox 31"/>
          <p:cNvSpPr/>
          <p:nvPr/>
        </p:nvSpPr>
        <p:spPr>
          <a:xfrm>
            <a:off x="7022880" y="4389480"/>
            <a:ext cx="24732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у сотрудника организации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есть зарегистрированная 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учетная запись в ЕСИА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1" name="TextBox 32"/>
          <p:cNvSpPr/>
          <p:nvPr/>
        </p:nvSpPr>
        <p:spPr>
          <a:xfrm>
            <a:off x="7031160" y="5838480"/>
            <a:ext cx="24732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сотрудник организации</a:t>
            </a:r>
            <a:br>
              <a:rPr sz="1200"/>
            </a:b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</a:rPr>
              <a:t>подключен к профилю организации в ЕСИА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2" name="TextBox 33"/>
          <p:cNvSpPr/>
          <p:nvPr/>
        </p:nvSpPr>
        <p:spPr>
          <a:xfrm>
            <a:off x="6963480" y="1799280"/>
            <a:ext cx="4087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Montserrat SemiBold"/>
              </a:rPr>
              <a:t>УСЛОВИЯ ДОСТУПА В ФРГУ 3.0  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43" name="Рисунок 34" descr="Греческий храм со сплошной заливкой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7078680" y="251568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4" name="Рисунок 35" descr="Офисный рабочий мужской со сплошной заливкой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036200" y="402012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Рисунок 36" descr="Греческий храм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7845120" y="54158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Рисунок 37" descr="Офисный рабочий мужской со сплошной заливкой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7157880" y="540360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Рисунок 39" descr="Передача контур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7534800" y="5459760"/>
            <a:ext cx="309960" cy="3099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48" name="Прямая соединительная линия 3"/>
          <p:cNvCxnSpPr/>
          <p:nvPr/>
        </p:nvCxnSpPr>
        <p:spPr>
          <a:xfrm>
            <a:off x="6095880" y="1798920"/>
            <a:ext cx="360" cy="4686120"/>
          </a:xfrm>
          <a:prstGeom prst="straightConnector1">
            <a:avLst/>
          </a:prstGeom>
          <a:ln>
            <a:solidFill>
              <a:srgbClr val="1f497d"/>
            </a:solidFill>
          </a:ln>
        </p:spPr>
      </p:cxnSp>
      <p:sp>
        <p:nvSpPr>
          <p:cNvPr id="3" name="PlaceHolder 2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E6B7314E-C12A-4049-8082-1971BEAD845F}" type="slidenum">
              <a:t>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Прямоугольник: скругленные углы 29"/>
          <p:cNvSpPr/>
          <p:nvPr/>
        </p:nvSpPr>
        <p:spPr>
          <a:xfrm>
            <a:off x="538200" y="1376280"/>
            <a:ext cx="6310080" cy="1306080"/>
          </a:xfrm>
          <a:prstGeom prst="roundRect">
            <a:avLst>
              <a:gd name="adj" fmla="val 15349"/>
            </a:avLst>
          </a:prstGeom>
          <a:solidFill>
            <a:schemeClr val="bg1"/>
          </a:solidFill>
          <a:ln>
            <a:solidFill>
              <a:srgbClr val="ffffff"/>
            </a:solidFill>
          </a:ln>
          <a:effectLst>
            <a:outerShdw algn="ctr" blurRad="380880" dir="8030560" dist="50412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50" name="Прямоугольник: скругленные углы 32"/>
          <p:cNvSpPr/>
          <p:nvPr/>
        </p:nvSpPr>
        <p:spPr>
          <a:xfrm>
            <a:off x="538200" y="2775600"/>
            <a:ext cx="7313760" cy="929520"/>
          </a:xfrm>
          <a:prstGeom prst="roundRect">
            <a:avLst>
              <a:gd name="adj" fmla="val 20349"/>
            </a:avLst>
          </a:prstGeom>
          <a:solidFill>
            <a:schemeClr val="bg1"/>
          </a:solidFill>
          <a:ln>
            <a:solidFill>
              <a:srgbClr val="ffffff"/>
            </a:solidFill>
          </a:ln>
          <a:effectLst>
            <a:outerShdw algn="ctr" blurRad="380880" dir="8030560" dist="50412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51" name="Прямоугольник: скругленные углы 33"/>
          <p:cNvSpPr/>
          <p:nvPr/>
        </p:nvSpPr>
        <p:spPr>
          <a:xfrm>
            <a:off x="538200" y="3817800"/>
            <a:ext cx="7313760" cy="2656080"/>
          </a:xfrm>
          <a:prstGeom prst="roundRect">
            <a:avLst>
              <a:gd name="adj" fmla="val 5907"/>
            </a:avLst>
          </a:prstGeom>
          <a:solidFill>
            <a:schemeClr val="bg1"/>
          </a:solidFill>
          <a:ln>
            <a:solidFill>
              <a:srgbClr val="ffffff"/>
            </a:solidFill>
          </a:ln>
          <a:effectLst>
            <a:outerShdw algn="ctr" blurRad="380880" dir="8030560" dist="50412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38200" y="528480"/>
            <a:ext cx="864900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2200" strike="noStrike" u="none">
                <a:solidFill>
                  <a:schemeClr val="dk1"/>
                </a:solidFill>
                <a:uFillTx/>
                <a:latin typeface="Montserrat SemiBold"/>
              </a:rPr>
              <a:t>Порядок действий участников первой волны </a:t>
            </a:r>
            <a:endParaRPr b="0" lang="ru-RU" sz="22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153" name="Рисунок 4" descr="Офисный рабочий мужской со сплошной заливкой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016280" y="18957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TextBox 7"/>
          <p:cNvSpPr/>
          <p:nvPr/>
        </p:nvSpPr>
        <p:spPr>
          <a:xfrm>
            <a:off x="1015920" y="229896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гость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5" name="Рисунок 8" descr="Офисный рабочий женский со сплошной заливкой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342080" y="18957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6" name="Рисунок 13" descr="Офисный рабочий мужской со сплошной заливкой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3592080" y="18759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TextBox 14"/>
          <p:cNvSpPr/>
          <p:nvPr/>
        </p:nvSpPr>
        <p:spPr>
          <a:xfrm>
            <a:off x="3557160" y="227952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согласант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8" name="Рисунок 15" descr="Офисный рабочий женский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3917880" y="18759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Рисунок 30" descr="Офисный рабочий мужской со сплошной заливкой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2260800" y="18957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TextBox 31"/>
          <p:cNvSpPr/>
          <p:nvPr/>
        </p:nvSpPr>
        <p:spPr>
          <a:xfrm>
            <a:off x="2181240" y="229896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разработчик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1" name="Рисунок 36" descr="Офисный рабочий женский со сплошной заливкой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2586600" y="18957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" name="Рисунок 38" descr="Офисный рабочий мужской со сплошной заливкой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4865760" y="18759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3" name="TextBox 39"/>
          <p:cNvSpPr/>
          <p:nvPr/>
        </p:nvSpPr>
        <p:spPr>
          <a:xfrm>
            <a:off x="4842000" y="2279520"/>
            <a:ext cx="164304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делопроизводитель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4" name="Рисунок 40" descr="Офисный рабочий женский со сплошной заливкой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5191200" y="18759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TextBox 42"/>
          <p:cNvSpPr/>
          <p:nvPr/>
        </p:nvSpPr>
        <p:spPr>
          <a:xfrm>
            <a:off x="798480" y="2910240"/>
            <a:ext cx="5167080" cy="44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200" strike="noStrike" u="none">
                <a:solidFill>
                  <a:srgbClr val="000000"/>
                </a:solidFill>
                <a:uFillTx/>
                <a:latin typeface="Montserrat"/>
              </a:rPr>
              <a:t>2. Создание карточек 100% органов власти субъекта РФ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</a:rPr>
              <a:t>согласует Минэкономразвития России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6" name="TextBox 44"/>
          <p:cNvSpPr/>
          <p:nvPr/>
        </p:nvSpPr>
        <p:spPr>
          <a:xfrm>
            <a:off x="798480" y="3919680"/>
            <a:ext cx="5553000" cy="267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200" strike="noStrike" u="none">
                <a:solidFill>
                  <a:srgbClr val="000000"/>
                </a:solidFill>
                <a:uFillTx/>
                <a:latin typeface="Montserrat"/>
              </a:rPr>
              <a:t>3. Разработка и публикация 100% карточек </a:t>
            </a:r>
            <a:br>
              <a:rPr sz="1200"/>
            </a:br>
            <a:r>
              <a:rPr b="1" lang="ru-RU" sz="1200" strike="noStrike" u="none">
                <a:solidFill>
                  <a:srgbClr val="000000"/>
                </a:solidFill>
                <a:uFillTx/>
                <a:latin typeface="Montserrat"/>
              </a:rPr>
              <a:t>государственных услуг субъекта РФ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100" strike="noStrike" u="none">
                <a:solidFill>
                  <a:srgbClr val="000000"/>
                </a:solidFill>
                <a:uFillTx/>
                <a:latin typeface="Montserrat"/>
              </a:rPr>
              <a:t>В настоящее время не вносятся: 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171360" indent="-17136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</a:rPr>
              <a:t>услуги по переданным полномочиям </a:t>
            </a:r>
            <a:br>
              <a:rPr sz="1100"/>
            </a:br>
            <a:r>
              <a:rPr b="0" lang="ru-RU" sz="105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Montserrat"/>
              </a:rPr>
              <a:t>(с федерального уровня на региональный, </a:t>
            </a:r>
            <a:br>
              <a:rPr sz="1050"/>
            </a:br>
            <a:r>
              <a:rPr b="0" lang="ru-RU" sz="105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Montserrat"/>
              </a:rPr>
              <a:t>с регионального на муниципальный)</a:t>
            </a:r>
            <a:endParaRPr b="0" lang="ru-RU" sz="105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171360" indent="-17136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</a:rPr>
              <a:t>услуги по госзаданию </a:t>
            </a:r>
            <a:br>
              <a:rPr sz="1100"/>
            </a:br>
            <a:r>
              <a:rPr b="0" lang="ru-RU" sz="105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Montserrat"/>
              </a:rPr>
              <a:t>(разработка административного регламента не требуется)</a:t>
            </a:r>
            <a:endParaRPr b="0" lang="ru-RU" sz="105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171360" indent="-17136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</a:rPr>
              <a:t>контрольно-надзорные функции, </a:t>
            </a:r>
            <a:br>
              <a:rPr sz="1100"/>
            </a:b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</a:rPr>
              <a:t>необходимые и обязательные услуги, сервисы и иные услуги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100" strike="noStrike" u="none">
                <a:solidFill>
                  <a:srgbClr val="000000"/>
                </a:solidFill>
                <a:uFillTx/>
                <a:latin typeface="Montserrat"/>
              </a:rPr>
              <a:t>Если такие услуги были учтены в статистике, необходимо исключить их. </a:t>
            </a: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1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7" name="TextBox 45"/>
          <p:cNvSpPr/>
          <p:nvPr/>
        </p:nvSpPr>
        <p:spPr>
          <a:xfrm>
            <a:off x="798480" y="1446120"/>
            <a:ext cx="561672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200" strike="noStrike" u="none">
                <a:solidFill>
                  <a:srgbClr val="000000"/>
                </a:solidFill>
                <a:uFillTx/>
                <a:latin typeface="Montserrat"/>
              </a:rPr>
              <a:t>1. Регистрация пользователей в ФРГУ со следующими ролями: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8" name="Рисунок 47" descr="Предупреждение со сплошной заливкой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617760" y="4448160"/>
            <a:ext cx="208800" cy="208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9" name="Рисунок 3" descr="Предупреждение со сплошной заливкой"/>
          <p:cNvPicPr/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641160" y="6175080"/>
            <a:ext cx="208800" cy="208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Рисунок 5" descr="Офисный рабочий мужской со сплошной заливкой"/>
          <p:cNvPicPr/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>
          <a:xfrm>
            <a:off x="6446880" y="30272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TextBox 6"/>
          <p:cNvSpPr/>
          <p:nvPr/>
        </p:nvSpPr>
        <p:spPr>
          <a:xfrm>
            <a:off x="6414840" y="343044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разработчик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72" name="Рисунок 9" descr="Офисный рабочий женский со сплошной заливкой"/>
          <p:cNvPicPr/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>
          <a:xfrm>
            <a:off x="6772680" y="30272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" name="Рисунок 20" descr="Офисный рабочий мужской со сплошной заливкой"/>
          <p:cNvPicPr/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>
          <a:xfrm>
            <a:off x="6465600" y="42242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" name="TextBox 21"/>
          <p:cNvSpPr/>
          <p:nvPr/>
        </p:nvSpPr>
        <p:spPr>
          <a:xfrm>
            <a:off x="6442920" y="462780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разработчик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75" name="Рисунок 22" descr="Офисный рабочий женский со сплошной заливкой"/>
          <p:cNvPicPr/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>
          <a:xfrm>
            <a:off x="6791400" y="42242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Рисунок 23" descr="Офисный рабочий мужской со сплошной заливкой"/>
          <p:cNvPicPr/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/>
        </p:blipFill>
        <p:spPr>
          <a:xfrm>
            <a:off x="6465600" y="49712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" name="TextBox 24"/>
          <p:cNvSpPr/>
          <p:nvPr/>
        </p:nvSpPr>
        <p:spPr>
          <a:xfrm>
            <a:off x="6442920" y="537444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согласант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78" name="Рисунок 25" descr="Офисный рабочий женский со сплошной заливкой"/>
          <p:cNvPicPr/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/>
        </p:blipFill>
        <p:spPr>
          <a:xfrm>
            <a:off x="6791400" y="49712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Рисунок 26" descr="Офисный рабочий мужской со сплошной заливкой"/>
          <p:cNvPicPr/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/>
        </p:blipFill>
        <p:spPr>
          <a:xfrm>
            <a:off x="6465600" y="565092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" name="TextBox 27"/>
          <p:cNvSpPr/>
          <p:nvPr/>
        </p:nvSpPr>
        <p:spPr>
          <a:xfrm>
            <a:off x="6442920" y="6054120"/>
            <a:ext cx="143316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делопроизводитель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81" name="Рисунок 28" descr="Офисный рабочий женский со сплошной заливкой"/>
          <p:cNvPicPr/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/>
        </p:blipFill>
        <p:spPr>
          <a:xfrm>
            <a:off x="6791400" y="565092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" name="TextBox 34"/>
          <p:cNvSpPr/>
          <p:nvPr/>
        </p:nvSpPr>
        <p:spPr>
          <a:xfrm>
            <a:off x="6414840" y="284292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Отв.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3" name="TextBox 35"/>
          <p:cNvSpPr/>
          <p:nvPr/>
        </p:nvSpPr>
        <p:spPr>
          <a:xfrm>
            <a:off x="6474960" y="392940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Отв.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4" name="TextBox 41"/>
          <p:cNvSpPr/>
          <p:nvPr/>
        </p:nvSpPr>
        <p:spPr>
          <a:xfrm>
            <a:off x="8752320" y="2921040"/>
            <a:ext cx="29602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200" strike="noStrike" u="none">
                <a:solidFill>
                  <a:srgbClr val="000000"/>
                </a:solidFill>
                <a:uFillTx/>
                <a:latin typeface="Montserrat Black"/>
              </a:rPr>
              <a:t>ПЕРИОД ПРОВЕДЕНИЯ РАБОТ: 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200" strike="noStrike" u="none">
                <a:solidFill>
                  <a:srgbClr val="000000"/>
                </a:solidFill>
                <a:uFillTx/>
                <a:latin typeface="Montserrat Black"/>
              </a:rPr>
              <a:t>с 18 июня до 4 июля 2025 г. 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85" name="Рисунок 52" descr="Изображение выглядит как снимок экрана, Прямоугольник, дизайн&#10;&#10;Содержимое, созданное искусственным интеллектом, может быть неверным."/>
          <p:cNvPicPr/>
          <p:nvPr/>
        </p:nvPicPr>
        <p:blipFill>
          <a:blip r:embed="rId37"/>
          <a:stretch/>
        </p:blipFill>
        <p:spPr>
          <a:xfrm>
            <a:off x="10361520" y="3792240"/>
            <a:ext cx="1287000" cy="1287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ECB0D62-C422-4274-82BD-EDD9DE3388EF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Прямоугольник 51"/>
          <p:cNvSpPr/>
          <p:nvPr/>
        </p:nvSpPr>
        <p:spPr>
          <a:xfrm>
            <a:off x="0" y="0"/>
            <a:ext cx="3021480" cy="68576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87" name="Прямоугольник: скругленные углы 1026"/>
          <p:cNvSpPr/>
          <p:nvPr/>
        </p:nvSpPr>
        <p:spPr>
          <a:xfrm>
            <a:off x="3224520" y="1000080"/>
            <a:ext cx="2871360" cy="1953360"/>
          </a:xfrm>
          <a:prstGeom prst="roundRect">
            <a:avLst>
              <a:gd name="adj" fmla="val 4618"/>
            </a:avLst>
          </a:prstGeom>
          <a:solidFill>
            <a:srgbClr val="d6eaf6">
              <a:alpha val="46000"/>
            </a:srgbClr>
          </a:solidFill>
          <a:ln>
            <a:solidFill>
              <a:srgbClr val="ffffff">
                <a:lumMod val="9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88" name="Прямоугольник: скругленные углы 1101"/>
          <p:cNvSpPr/>
          <p:nvPr/>
        </p:nvSpPr>
        <p:spPr>
          <a:xfrm>
            <a:off x="3392280" y="1850760"/>
            <a:ext cx="2499840" cy="983520"/>
          </a:xfrm>
          <a:prstGeom prst="roundRect">
            <a:avLst>
              <a:gd name="adj" fmla="val 6756"/>
            </a:avLst>
          </a:prstGeom>
          <a:solidFill>
            <a:schemeClr val="bg1"/>
          </a:solidFill>
          <a:ln>
            <a:solidFill>
              <a:srgbClr val="99cbe9">
                <a:lumMod val="60000"/>
                <a:lumOff val="4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89" name="Прямоугольник: скругленные углы 1073"/>
          <p:cNvSpPr/>
          <p:nvPr/>
        </p:nvSpPr>
        <p:spPr>
          <a:xfrm>
            <a:off x="6234480" y="1012320"/>
            <a:ext cx="3411000" cy="1953360"/>
          </a:xfrm>
          <a:prstGeom prst="roundRect">
            <a:avLst>
              <a:gd name="adj" fmla="val 4618"/>
            </a:avLst>
          </a:prstGeom>
          <a:solidFill>
            <a:srgbClr val="d6eaf6">
              <a:alpha val="46000"/>
            </a:srgbClr>
          </a:solidFill>
          <a:ln>
            <a:solidFill>
              <a:srgbClr val="ffffff">
                <a:lumMod val="9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0" name="Прямоугольник: скругленные углы 1072"/>
          <p:cNvSpPr/>
          <p:nvPr/>
        </p:nvSpPr>
        <p:spPr>
          <a:xfrm>
            <a:off x="4897800" y="3184560"/>
            <a:ext cx="3411000" cy="3563280"/>
          </a:xfrm>
          <a:prstGeom prst="roundRect">
            <a:avLst>
              <a:gd name="adj" fmla="val 4618"/>
            </a:avLst>
          </a:prstGeom>
          <a:solidFill>
            <a:schemeClr val="accent2">
              <a:lumMod val="20000"/>
              <a:lumOff val="80000"/>
              <a:alpha val="46000"/>
            </a:schemeClr>
          </a:solidFill>
          <a:ln>
            <a:solidFill>
              <a:srgbClr val="ffffff">
                <a:lumMod val="9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1" name="Прямоугольник: скругленные углы 1100"/>
          <p:cNvSpPr/>
          <p:nvPr/>
        </p:nvSpPr>
        <p:spPr>
          <a:xfrm>
            <a:off x="6764040" y="2506320"/>
            <a:ext cx="2240280" cy="2534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99cbe9">
                <a:lumMod val="60000"/>
                <a:lumOff val="4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2" name="Прямоугольник: скругленные углы 1098"/>
          <p:cNvSpPr/>
          <p:nvPr/>
        </p:nvSpPr>
        <p:spPr>
          <a:xfrm>
            <a:off x="5558760" y="5596560"/>
            <a:ext cx="2499840" cy="5482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4ed4bb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3" name="Прямоугольник: скругленные углы 1099"/>
          <p:cNvSpPr/>
          <p:nvPr/>
        </p:nvSpPr>
        <p:spPr>
          <a:xfrm>
            <a:off x="5560560" y="6182640"/>
            <a:ext cx="2499840" cy="2908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4ed4bb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4" name="Прямоугольник: скругленные углы 1090"/>
          <p:cNvSpPr/>
          <p:nvPr/>
        </p:nvSpPr>
        <p:spPr>
          <a:xfrm>
            <a:off x="5558760" y="5050080"/>
            <a:ext cx="2499840" cy="4813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4ed4bb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5" name="Прямоугольник: скругленные углы 57"/>
          <p:cNvSpPr/>
          <p:nvPr/>
        </p:nvSpPr>
        <p:spPr>
          <a:xfrm>
            <a:off x="5563080" y="4639320"/>
            <a:ext cx="2499840" cy="3344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4ed4bb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6" name="Прямоугольник: скругленные углы 12"/>
          <p:cNvSpPr/>
          <p:nvPr/>
        </p:nvSpPr>
        <p:spPr>
          <a:xfrm>
            <a:off x="8558640" y="3194280"/>
            <a:ext cx="3566160" cy="3524760"/>
          </a:xfrm>
          <a:prstGeom prst="roundRect">
            <a:avLst>
              <a:gd name="adj" fmla="val 4618"/>
            </a:avLst>
          </a:prstGeom>
          <a:solidFill>
            <a:schemeClr val="accent3">
              <a:lumMod val="20000"/>
              <a:lumOff val="80000"/>
              <a:alpha val="46000"/>
            </a:schemeClr>
          </a:solidFill>
          <a:ln>
            <a:solidFill>
              <a:srgbClr val="ffffff">
                <a:lumMod val="9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7" name="Прямоугольник: скругленные углы 1095"/>
          <p:cNvSpPr/>
          <p:nvPr/>
        </p:nvSpPr>
        <p:spPr>
          <a:xfrm>
            <a:off x="9151560" y="4651920"/>
            <a:ext cx="2467440" cy="3218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a7a7cf">
                <a:lumMod val="60000"/>
                <a:lumOff val="4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8" name="Прямоугольник: скругленные углы 1097"/>
          <p:cNvSpPr/>
          <p:nvPr/>
        </p:nvSpPr>
        <p:spPr>
          <a:xfrm>
            <a:off x="9151560" y="4208400"/>
            <a:ext cx="2467440" cy="3632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a7a7cf">
                <a:lumMod val="60000"/>
                <a:lumOff val="4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3224520" y="435960"/>
            <a:ext cx="6807240" cy="574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ts val="3319"/>
              </a:lnSpc>
              <a:buNone/>
            </a:pPr>
            <a:r>
              <a:rPr b="1" lang="ru-RU" sz="2000" strike="noStrike" u="none">
                <a:solidFill>
                  <a:schemeClr val="dk1"/>
                </a:solidFill>
                <a:uFillTx/>
                <a:latin typeface="Montserrat SemiBold"/>
              </a:rPr>
              <a:t>Организация работы на региональном уровне</a:t>
            </a:r>
            <a:endParaRPr b="0" lang="ru-RU" sz="20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00" name="Прямоугольник: скругленные углы 52"/>
          <p:cNvSpPr/>
          <p:nvPr/>
        </p:nvSpPr>
        <p:spPr>
          <a:xfrm>
            <a:off x="5563080" y="4202280"/>
            <a:ext cx="2499840" cy="3542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4ed4bb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201" name="Рисунок 1074" descr="Офисный рабочий мужской со сплошной заливкой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6380280" y="16682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2" name="Рисунок 1075" descr="Офисный рабочий мужской со сплошной заливкой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5630040" y="325440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3" name="Рисунок 1077" descr="Современная архитектура со сплошной заливкой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5050800" y="3313440"/>
            <a:ext cx="353880" cy="35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4" name="Рисунок 1078" descr="Греческий храм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6341040" y="109440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TextBox 1079"/>
          <p:cNvSpPr/>
          <p:nvPr/>
        </p:nvSpPr>
        <p:spPr>
          <a:xfrm>
            <a:off x="6802920" y="1385280"/>
            <a:ext cx="21643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Региональный орган власти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6" name="TextBox 1080"/>
          <p:cNvSpPr/>
          <p:nvPr/>
        </p:nvSpPr>
        <p:spPr>
          <a:xfrm>
            <a:off x="6802920" y="1839240"/>
            <a:ext cx="21643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Координатор (куратор) РЦО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7" name="TextBox 1081"/>
          <p:cNvSpPr/>
          <p:nvPr/>
        </p:nvSpPr>
        <p:spPr>
          <a:xfrm>
            <a:off x="4990680" y="3667680"/>
            <a:ext cx="57168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РЦО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8" name="TextBox 1082"/>
          <p:cNvSpPr/>
          <p:nvPr/>
        </p:nvSpPr>
        <p:spPr>
          <a:xfrm>
            <a:off x="5605200" y="366768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руководитель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9" name="Рисунок 1083" descr="Офисный рабочий мужской со сплошной заливкой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6625800" y="327456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0" name="TextBox 1084"/>
          <p:cNvSpPr/>
          <p:nvPr/>
        </p:nvSpPr>
        <p:spPr>
          <a:xfrm>
            <a:off x="6546240" y="366768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заместитель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211" name="Прямая соединительная линия 1085"/>
          <p:cNvCxnSpPr/>
          <p:nvPr/>
        </p:nvCxnSpPr>
        <p:spPr>
          <a:xfrm>
            <a:off x="6874920" y="1422360"/>
            <a:ext cx="1702800" cy="360"/>
          </a:xfrm>
          <a:prstGeom prst="straightConnector1">
            <a:avLst/>
          </a:prstGeom>
          <a:ln>
            <a:solidFill>
              <a:srgbClr val="ffffff">
                <a:lumMod val="65000"/>
              </a:srgbClr>
            </a:solidFill>
          </a:ln>
        </p:spPr>
      </p:cxnSp>
      <p:cxnSp>
        <p:nvCxnSpPr>
          <p:cNvPr id="212" name="Прямая соединительная линия 1086"/>
          <p:cNvCxnSpPr/>
          <p:nvPr/>
        </p:nvCxnSpPr>
        <p:spPr>
          <a:xfrm flipV="1">
            <a:off x="5562720" y="3313440"/>
            <a:ext cx="360" cy="524520"/>
          </a:xfrm>
          <a:prstGeom prst="straightConnector1">
            <a:avLst/>
          </a:prstGeom>
          <a:ln>
            <a:solidFill>
              <a:srgbClr val="ffffff">
                <a:lumMod val="65000"/>
              </a:srgbClr>
            </a:solidFill>
          </a:ln>
        </p:spPr>
      </p:cxnSp>
      <p:sp>
        <p:nvSpPr>
          <p:cNvPr id="213" name="TextBox 5"/>
          <p:cNvSpPr/>
          <p:nvPr/>
        </p:nvSpPr>
        <p:spPr>
          <a:xfrm>
            <a:off x="6802920" y="1094400"/>
            <a:ext cx="32288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Орган, уполномоченный </a:t>
            </a:r>
            <a:br>
              <a:rPr sz="900"/>
            </a:b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на ведение реестра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4" name="TextBox 9"/>
          <p:cNvSpPr/>
          <p:nvPr/>
        </p:nvSpPr>
        <p:spPr>
          <a:xfrm>
            <a:off x="5600880" y="4010760"/>
            <a:ext cx="21643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Задачи: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5" name="TextBox 10"/>
          <p:cNvSpPr/>
          <p:nvPr/>
        </p:nvSpPr>
        <p:spPr>
          <a:xfrm>
            <a:off x="5600880" y="4195440"/>
            <a:ext cx="2507760" cy="221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Методическая поддержка разработчиков 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Рассмотрение запросов </a:t>
            </a:r>
            <a:br>
              <a:rPr sz="900"/>
            </a:b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в справочники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Подготовка, </a:t>
            </a:r>
            <a:r>
              <a:rPr b="0" i="1" lang="ru-RU" sz="900" strike="noStrike" u="none">
                <a:solidFill>
                  <a:schemeClr val="dk2"/>
                </a:solidFill>
                <a:uFillTx/>
                <a:latin typeface="Montserrat"/>
              </a:rPr>
              <a:t>сбор</a:t>
            </a: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 и направление предложений по совершенствованию </a:t>
            </a:r>
            <a:br>
              <a:rPr sz="900"/>
            </a:b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ФРГУ 3.0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Подготовка предложений </a:t>
            </a:r>
            <a:br>
              <a:rPr sz="900"/>
            </a:b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по совершенствованию методических материалов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Контроль качества данных ФРГУ 3.0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6" name="TextBox 20"/>
          <p:cNvSpPr/>
          <p:nvPr/>
        </p:nvSpPr>
        <p:spPr>
          <a:xfrm>
            <a:off x="9147600" y="4010760"/>
            <a:ext cx="21643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Задачи: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7" name="TextBox 21"/>
          <p:cNvSpPr/>
          <p:nvPr/>
        </p:nvSpPr>
        <p:spPr>
          <a:xfrm>
            <a:off x="9147600" y="4195440"/>
            <a:ext cx="2486160" cy="79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Разработка карточек, паспортов </a:t>
            </a:r>
            <a:br>
              <a:rPr sz="900"/>
            </a:b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и административных регламентов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Формирование запросов </a:t>
            </a:r>
            <a:br>
              <a:rPr sz="900"/>
            </a:b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на добавление справочных значений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18" name="Рисунок 32" descr="Греческий храм со сплошной заливкой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8688960" y="329400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9" name="TextBox 33"/>
          <p:cNvSpPr/>
          <p:nvPr/>
        </p:nvSpPr>
        <p:spPr>
          <a:xfrm>
            <a:off x="9156600" y="3660840"/>
            <a:ext cx="21643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Ответственные </a:t>
            </a:r>
            <a:br>
              <a:rPr sz="900"/>
            </a:b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за предоставление услуг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220" name="Прямая соединительная линия 34"/>
          <p:cNvCxnSpPr/>
          <p:nvPr/>
        </p:nvCxnSpPr>
        <p:spPr>
          <a:xfrm>
            <a:off x="9228960" y="3675960"/>
            <a:ext cx="1702440" cy="360"/>
          </a:xfrm>
          <a:prstGeom prst="straightConnector1">
            <a:avLst/>
          </a:prstGeom>
          <a:ln>
            <a:solidFill>
              <a:srgbClr val="ffffff">
                <a:lumMod val="65000"/>
              </a:srgbClr>
            </a:solidFill>
          </a:ln>
        </p:spPr>
      </p:cxnSp>
      <p:sp>
        <p:nvSpPr>
          <p:cNvPr id="221" name="TextBox 35"/>
          <p:cNvSpPr/>
          <p:nvPr/>
        </p:nvSpPr>
        <p:spPr>
          <a:xfrm>
            <a:off x="9156600" y="3292560"/>
            <a:ext cx="21643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Региональные органы исполнительной власти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2" name="TextBox 37"/>
          <p:cNvSpPr/>
          <p:nvPr/>
        </p:nvSpPr>
        <p:spPr>
          <a:xfrm>
            <a:off x="6802920" y="2316240"/>
            <a:ext cx="21643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Задачи: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223" name="Прямая соединительная линия 58"/>
          <p:cNvCxnSpPr>
            <a:stCxn id="195" idx="3"/>
          </p:cNvCxnSpPr>
          <p:nvPr/>
        </p:nvCxnSpPr>
        <p:spPr>
          <a:xfrm flipV="1">
            <a:off x="8062920" y="4802760"/>
            <a:ext cx="1080360" cy="3960"/>
          </a:xfrm>
          <a:prstGeom prst="straightConnector1">
            <a:avLst/>
          </a:prstGeom>
          <a:ln>
            <a:solidFill>
              <a:srgbClr val="000000">
                <a:lumMod val="50000"/>
                <a:lumOff val="50000"/>
              </a:srgbClr>
            </a:solidFill>
          </a:ln>
        </p:spPr>
      </p:cxnSp>
      <p:cxnSp>
        <p:nvCxnSpPr>
          <p:cNvPr id="224" name="Прямая соединительная линия 56"/>
          <p:cNvCxnSpPr>
            <a:stCxn id="200" idx="3"/>
          </p:cNvCxnSpPr>
          <p:nvPr/>
        </p:nvCxnSpPr>
        <p:spPr>
          <a:xfrm>
            <a:off x="8062920" y="4379400"/>
            <a:ext cx="1080360" cy="360"/>
          </a:xfrm>
          <a:prstGeom prst="straightConnector1">
            <a:avLst/>
          </a:prstGeom>
          <a:ln>
            <a:solidFill>
              <a:srgbClr val="000000">
                <a:lumMod val="50000"/>
                <a:lumOff val="50000"/>
              </a:srgbClr>
            </a:solidFill>
          </a:ln>
        </p:spPr>
      </p:cxnSp>
      <p:pic>
        <p:nvPicPr>
          <p:cNvPr id="225" name="Рисунок 59" descr="Офисный рабочий мужской со сплошной заливкой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11100960" y="33584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TextBox 60"/>
          <p:cNvSpPr/>
          <p:nvPr/>
        </p:nvSpPr>
        <p:spPr>
          <a:xfrm>
            <a:off x="11021400" y="375120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разработчики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7" name="Прямоугольник: скругленные углы 62"/>
          <p:cNvSpPr/>
          <p:nvPr/>
        </p:nvSpPr>
        <p:spPr>
          <a:xfrm>
            <a:off x="9143280" y="5037840"/>
            <a:ext cx="2475360" cy="3967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a7a7cf">
                <a:lumMod val="60000"/>
                <a:lumOff val="4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28" name="TextBox 1023"/>
          <p:cNvSpPr/>
          <p:nvPr/>
        </p:nvSpPr>
        <p:spPr>
          <a:xfrm>
            <a:off x="9143280" y="5045760"/>
            <a:ext cx="247536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Подготовка предложений </a:t>
            </a:r>
            <a:br>
              <a:rPr sz="900"/>
            </a:b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по совершенствованию ФРГУ 3.0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229" name="Прямая соединительная линия 1025"/>
          <p:cNvCxnSpPr/>
          <p:nvPr/>
        </p:nvCxnSpPr>
        <p:spPr>
          <a:xfrm>
            <a:off x="8058600" y="5218920"/>
            <a:ext cx="1080360" cy="360"/>
          </a:xfrm>
          <a:prstGeom prst="straightConnector1">
            <a:avLst/>
          </a:prstGeom>
          <a:ln>
            <a:solidFill>
              <a:srgbClr val="000000">
                <a:lumMod val="50000"/>
                <a:lumOff val="50000"/>
              </a:srgbClr>
            </a:solidFill>
          </a:ln>
        </p:spPr>
      </p:cxnSp>
      <p:sp>
        <p:nvSpPr>
          <p:cNvPr id="230" name="TextBox 1033"/>
          <p:cNvSpPr/>
          <p:nvPr/>
        </p:nvSpPr>
        <p:spPr>
          <a:xfrm>
            <a:off x="3388320" y="1638000"/>
            <a:ext cx="216432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900" strike="noStrike" u="none">
                <a:solidFill>
                  <a:srgbClr val="000000"/>
                </a:solidFill>
                <a:uFillTx/>
                <a:latin typeface="Montserrat"/>
              </a:rPr>
              <a:t>Задачи: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1" name="TextBox 1034"/>
          <p:cNvSpPr/>
          <p:nvPr/>
        </p:nvSpPr>
        <p:spPr>
          <a:xfrm>
            <a:off x="3440160" y="1888560"/>
            <a:ext cx="2233440" cy="94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71360" indent="-171360" defTabSz="914400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Методическая поддержка 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171360" indent="-171360" defTabSz="914400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Обучение методологов РЦО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171360" indent="-171360" defTabSz="914400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Мониторинг деятельности 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171360" indent="-171360" defTabSz="914400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Передача предложений по совершенствованию </a:t>
            </a:r>
            <a:br>
              <a:rPr sz="900"/>
            </a:b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ФРГУ 3.0 разработчикам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32" name="Рисунок 1035" descr="Офисный рабочий мужской со сплошной заливкой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7490880" y="328068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3" name="TextBox 1036"/>
          <p:cNvSpPr/>
          <p:nvPr/>
        </p:nvSpPr>
        <p:spPr>
          <a:xfrm>
            <a:off x="7411320" y="367344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методологи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34" name="Рисунок 1039" descr="Изображение выглядит как Шрифт, текст, логотип, Графика&#10;&#10;Автоматически созданное описание"/>
          <p:cNvPicPr/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3440160" y="1203840"/>
            <a:ext cx="839880" cy="41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5" name="Рисунок 1040" descr="Офисный рабочий мужской со сплошной заливкой"/>
          <p:cNvPicPr/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5123520" y="112428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6" name="TextBox 1041"/>
          <p:cNvSpPr/>
          <p:nvPr/>
        </p:nvSpPr>
        <p:spPr>
          <a:xfrm>
            <a:off x="5043960" y="1517040"/>
            <a:ext cx="1132200" cy="2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методологи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237" name="Группа 23"/>
          <p:cNvGrpSpPr/>
          <p:nvPr/>
        </p:nvGrpSpPr>
        <p:grpSpPr>
          <a:xfrm>
            <a:off x="3332160" y="2899800"/>
            <a:ext cx="1632600" cy="952200"/>
            <a:chOff x="3332160" y="2899800"/>
            <a:chExt cx="1632600" cy="952200"/>
          </a:xfrm>
        </p:grpSpPr>
        <p:sp>
          <p:nvSpPr>
            <p:cNvPr id="238" name="Полилиния: фигура 1065"/>
            <p:cNvSpPr/>
            <p:nvPr/>
          </p:nvSpPr>
          <p:spPr>
            <a:xfrm>
              <a:off x="4051440" y="3097080"/>
              <a:ext cx="791640" cy="485280"/>
            </a:xfrm>
            <a:custGeom>
              <a:avLst/>
              <a:gdLst>
                <a:gd name="textAreaLeft" fmla="*/ 0 w 791640"/>
                <a:gd name="textAreaRight" fmla="*/ 792000 w 791640"/>
                <a:gd name="textAreaTop" fmla="*/ 0 h 485280"/>
                <a:gd name="textAreaBottom" fmla="*/ 485640 h 485280"/>
              </a:gdLst>
              <a:ahLst/>
              <a:rect l="textAreaLeft" t="textAreaTop" r="textAreaRight" b="textAreaBottom"/>
              <a:pathLst>
                <a:path w="791932" h="485775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rgbClr val="000000">
                  <a:lumMod val="50000"/>
                  <a:lumOff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239" name="Полилиния: фигура 1066"/>
            <p:cNvSpPr/>
            <p:nvPr/>
          </p:nvSpPr>
          <p:spPr>
            <a:xfrm>
              <a:off x="3482280" y="3012120"/>
              <a:ext cx="1369440" cy="839880"/>
            </a:xfrm>
            <a:custGeom>
              <a:avLst/>
              <a:gdLst>
                <a:gd name="textAreaLeft" fmla="*/ 0 w 1369440"/>
                <a:gd name="textAreaRight" fmla="*/ 1369800 w 1369440"/>
                <a:gd name="textAreaTop" fmla="*/ 0 h 839880"/>
                <a:gd name="textAreaBottom" fmla="*/ 840240 h 839880"/>
              </a:gdLst>
              <a:ahLst/>
              <a:rect l="textAreaLeft" t="textAreaTop" r="textAreaRight" b="textAreaBottom"/>
              <a:pathLst>
                <a:path w="791932" h="485775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rgbClr val="000000">
                  <a:lumMod val="50000"/>
                  <a:lumOff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pic>
          <p:nvPicPr>
            <p:cNvPr id="240" name="Рисунок 1070" descr="Крышка вверх контур"/>
            <p:cNvPicPr/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/>
          </p:blipFill>
          <p:spPr>
            <a:xfrm rot="5400000">
              <a:off x="4660200" y="3430440"/>
              <a:ext cx="304560" cy="30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41" name="Рисунок 1071" descr="Крышка вверх контур"/>
            <p:cNvPicPr/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/>
          </p:blipFill>
          <p:spPr>
            <a:xfrm>
              <a:off x="3332160" y="2899800"/>
              <a:ext cx="304560" cy="3045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42" name="TextBox 6"/>
          <p:cNvSpPr/>
          <p:nvPr/>
        </p:nvSpPr>
        <p:spPr>
          <a:xfrm>
            <a:off x="6865560" y="2531520"/>
            <a:ext cx="2240280" cy="21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1" marL="171360" indent="-171360" defTabSz="914400">
              <a:lnSpc>
                <a:spcPct val="90000"/>
              </a:lnSpc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b="0" lang="ru-RU" sz="900" strike="noStrike" u="none">
                <a:solidFill>
                  <a:srgbClr val="000000"/>
                </a:solidFill>
                <a:uFillTx/>
                <a:latin typeface="Montserrat"/>
              </a:rPr>
              <a:t>Публикация карточек услуг</a:t>
            </a:r>
            <a:endParaRPr b="0" lang="ru-RU" sz="9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43" name="Рисунок 17" descr="Офисный рабочий женский со сплошной заливкой"/>
          <p:cNvPicPr/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>
          <a:xfrm>
            <a:off x="5449320" y="113184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Рисунок 18" descr="Офисный рабочий женский со сплошной заливкой"/>
          <p:cNvPicPr/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>
          <a:xfrm>
            <a:off x="7816320" y="328068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Рисунок 19" descr="Офисный рабочий женский со сплошной заливкой"/>
          <p:cNvPicPr/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/>
        </p:blipFill>
        <p:spPr>
          <a:xfrm>
            <a:off x="11459160" y="3362400"/>
            <a:ext cx="422280" cy="4222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46" name="Группа 24"/>
          <p:cNvGrpSpPr/>
          <p:nvPr/>
        </p:nvGrpSpPr>
        <p:grpSpPr>
          <a:xfrm>
            <a:off x="9572760" y="2248200"/>
            <a:ext cx="1632960" cy="952560"/>
            <a:chOff x="9572760" y="2248200"/>
            <a:chExt cx="1632960" cy="952560"/>
          </a:xfrm>
        </p:grpSpPr>
        <p:sp>
          <p:nvSpPr>
            <p:cNvPr id="247" name="Полилиния: фигура 25"/>
            <p:cNvSpPr/>
            <p:nvPr/>
          </p:nvSpPr>
          <p:spPr>
            <a:xfrm rot="10800000">
              <a:off x="9694800" y="2517840"/>
              <a:ext cx="791640" cy="485280"/>
            </a:xfrm>
            <a:custGeom>
              <a:avLst/>
              <a:gdLst>
                <a:gd name="textAreaLeft" fmla="*/ 0 w 791640"/>
                <a:gd name="textAreaRight" fmla="*/ 792000 w 791640"/>
                <a:gd name="textAreaTop" fmla="*/ 0 h 485280"/>
                <a:gd name="textAreaBottom" fmla="*/ 485640 h 485280"/>
              </a:gdLst>
              <a:ahLst/>
              <a:rect l="textAreaLeft" t="textAreaTop" r="textAreaRight" b="textAreaBottom"/>
              <a:pathLst>
                <a:path w="791932" h="485775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rgbClr val="000000">
                  <a:lumMod val="50000"/>
                  <a:lumOff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248" name="Полилиния: фигура 26"/>
            <p:cNvSpPr/>
            <p:nvPr/>
          </p:nvSpPr>
          <p:spPr>
            <a:xfrm rot="10800000">
              <a:off x="9686160" y="2248200"/>
              <a:ext cx="1369440" cy="839880"/>
            </a:xfrm>
            <a:custGeom>
              <a:avLst/>
              <a:gdLst>
                <a:gd name="textAreaLeft" fmla="*/ 0 w 1369440"/>
                <a:gd name="textAreaRight" fmla="*/ 1369800 w 1369440"/>
                <a:gd name="textAreaTop" fmla="*/ 0 h 839880"/>
                <a:gd name="textAreaBottom" fmla="*/ 840240 h 839880"/>
              </a:gdLst>
              <a:ahLst/>
              <a:rect l="textAreaLeft" t="textAreaTop" r="textAreaRight" b="textAreaBottom"/>
              <a:pathLst>
                <a:path w="791932" h="485775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rgbClr val="000000">
                  <a:lumMod val="50000"/>
                  <a:lumOff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pic>
          <p:nvPicPr>
            <p:cNvPr id="249" name="Рисунок 27" descr="Крышка вверх контур"/>
            <p:cNvPicPr/>
            <p:nvPr/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/>
          </p:blipFill>
          <p:spPr>
            <a:xfrm rot="16200000">
              <a:off x="9572760" y="2365560"/>
              <a:ext cx="304560" cy="30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50" name="Рисунок 28" descr="Крышка вверх контур"/>
            <p:cNvPicPr/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/>
          </p:blipFill>
          <p:spPr>
            <a:xfrm rot="10800000">
              <a:off x="10901160" y="2896200"/>
              <a:ext cx="304560" cy="3045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51" name="TextBox 50"/>
          <p:cNvSpPr/>
          <p:nvPr/>
        </p:nvSpPr>
        <p:spPr>
          <a:xfrm>
            <a:off x="207360" y="520200"/>
            <a:ext cx="31244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2000" strike="noStrike" u="none">
                <a:solidFill>
                  <a:schemeClr val="dk1"/>
                </a:solidFill>
                <a:uFillTx/>
                <a:latin typeface="Montserrat SemiBold"/>
              </a:rPr>
              <a:t>Работа в ФРГУ 3.0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52" name="Рисунок 1103" descr=""/>
          <p:cNvPicPr/>
          <p:nvPr/>
        </p:nvPicPr>
        <p:blipFill>
          <a:blip r:embed="rId35"/>
          <a:stretch/>
        </p:blipFill>
        <p:spPr>
          <a:xfrm>
            <a:off x="-7200" y="1178640"/>
            <a:ext cx="3024000" cy="292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417C35AE-D7FE-46BA-A181-B6741E0F34E6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Прямоугольник: скругленные углы 7"/>
          <p:cNvSpPr/>
          <p:nvPr/>
        </p:nvSpPr>
        <p:spPr>
          <a:xfrm>
            <a:off x="640080" y="2882520"/>
            <a:ext cx="5534280" cy="810000"/>
          </a:xfrm>
          <a:prstGeom prst="roundRect">
            <a:avLst>
              <a:gd name="adj" fmla="val 25556"/>
            </a:avLst>
          </a:prstGeom>
          <a:solidFill>
            <a:schemeClr val="bg1"/>
          </a:solidFill>
          <a:ln>
            <a:solidFill>
              <a:srgbClr val="99cbe9">
                <a:lumMod val="50000"/>
              </a:srgbClr>
            </a:solidFill>
          </a:ln>
          <a:effectLst>
            <a:glow rad="63360">
              <a:srgbClr val="23ffd6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54" name="Прямоугольник: скругленные углы 8"/>
          <p:cNvSpPr/>
          <p:nvPr/>
        </p:nvSpPr>
        <p:spPr>
          <a:xfrm>
            <a:off x="618840" y="3841920"/>
            <a:ext cx="5534280" cy="810000"/>
          </a:xfrm>
          <a:prstGeom prst="roundRect">
            <a:avLst>
              <a:gd name="adj" fmla="val 25556"/>
            </a:avLst>
          </a:prstGeom>
          <a:solidFill>
            <a:schemeClr val="bg1"/>
          </a:solidFill>
          <a:ln>
            <a:solidFill>
              <a:srgbClr val="99cbe9">
                <a:lumMod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561600" y="708840"/>
            <a:ext cx="4178880" cy="1023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Montserrat SemiBold"/>
              </a:rPr>
              <a:t>Карточка услуги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6" name="TextBox 5"/>
          <p:cNvSpPr/>
          <p:nvPr/>
        </p:nvSpPr>
        <p:spPr>
          <a:xfrm>
            <a:off x="561600" y="1189440"/>
            <a:ext cx="56127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Montserrat"/>
              </a:rPr>
              <a:t>Карточка услуги – первая стадия разработки административного регламента в ФРГУ 3.0. 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7" name="TextBox 12"/>
          <p:cNvSpPr/>
          <p:nvPr/>
        </p:nvSpPr>
        <p:spPr>
          <a:xfrm>
            <a:off x="718560" y="2968920"/>
            <a:ext cx="531612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600" strike="noStrike" u="none">
                <a:solidFill>
                  <a:schemeClr val="dk1"/>
                </a:solidFill>
                <a:uFillTx/>
                <a:latin typeface="Montserrat"/>
              </a:rPr>
              <a:t>перенос сведений об услуге из предыдущей </a:t>
            </a:r>
            <a:br>
              <a:rPr sz="1600"/>
            </a:br>
            <a:r>
              <a:rPr b="0" lang="ru-RU" sz="1600" strike="noStrike" u="none">
                <a:solidFill>
                  <a:schemeClr val="dk1"/>
                </a:solidFill>
                <a:uFillTx/>
                <a:latin typeface="Montserrat"/>
              </a:rPr>
              <a:t>версии системы (ФРГУ 1.0, ФРГУ 2.0)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8" name="TextBox 18"/>
          <p:cNvSpPr/>
          <p:nvPr/>
        </p:nvSpPr>
        <p:spPr>
          <a:xfrm>
            <a:off x="697320" y="3975480"/>
            <a:ext cx="537696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trike="noStrike" u="none">
                <a:solidFill>
                  <a:srgbClr val="000000"/>
                </a:solidFill>
                <a:uFillTx/>
                <a:latin typeface="Montserrat"/>
              </a:rPr>
              <a:t>заполнение сведений об услуге «с нуля»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9" name="TextBox 19"/>
          <p:cNvSpPr/>
          <p:nvPr/>
        </p:nvSpPr>
        <p:spPr>
          <a:xfrm>
            <a:off x="4118760" y="2605680"/>
            <a:ext cx="231192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ru-RU" sz="1200" strike="noStrike" u="none">
                <a:solidFill>
                  <a:schemeClr val="accent2">
                    <a:lumMod val="75000"/>
                  </a:schemeClr>
                </a:solidFill>
                <a:uFillTx/>
                <a:latin typeface="Montserrat"/>
              </a:rPr>
              <a:t>Рекомендуемый способ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0" name="TextBox 27"/>
          <p:cNvSpPr/>
          <p:nvPr/>
        </p:nvSpPr>
        <p:spPr>
          <a:xfrm>
            <a:off x="3788280" y="5137920"/>
            <a:ext cx="2651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4000" strike="noStrike" u="none">
                <a:solidFill>
                  <a:schemeClr val="accent2">
                    <a:lumMod val="75000"/>
                  </a:schemeClr>
                </a:solidFill>
                <a:uFillTx/>
                <a:latin typeface="Montserrat Black"/>
              </a:rPr>
              <a:t>10-15</a:t>
            </a:r>
            <a:r>
              <a:rPr b="1" lang="ru-RU" sz="2000" strike="noStrike" u="none">
                <a:solidFill>
                  <a:schemeClr val="accent2">
                    <a:lumMod val="75000"/>
                  </a:schemeClr>
                </a:solidFill>
                <a:uFillTx/>
                <a:latin typeface="Montserrat Black"/>
              </a:rPr>
              <a:t> </a:t>
            </a:r>
            <a:r>
              <a:rPr b="0" lang="ru-RU" sz="2000" strike="noStrike" u="none">
                <a:solidFill>
                  <a:schemeClr val="accent2">
                    <a:lumMod val="75000"/>
                  </a:schemeClr>
                </a:solidFill>
                <a:uFillTx/>
                <a:latin typeface="Montserrat ExtraBold"/>
              </a:rPr>
              <a:t>полей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1" name="TextBox 29"/>
          <p:cNvSpPr/>
          <p:nvPr/>
        </p:nvSpPr>
        <p:spPr>
          <a:xfrm>
            <a:off x="3788280" y="5747400"/>
            <a:ext cx="288576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Montserrat"/>
              </a:rPr>
              <a:t>количество варьируется </a:t>
            </a:r>
            <a:br>
              <a:rPr sz="1400"/>
            </a:br>
            <a:r>
              <a:rPr b="0" lang="ru-RU" sz="1400" strike="noStrike" u="none">
                <a:solidFill>
                  <a:srgbClr val="000000"/>
                </a:solidFill>
                <a:uFillTx/>
                <a:latin typeface="Montserrat"/>
              </a:rPr>
              <a:t>для разных типов услуг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2" name="TextBox 31"/>
          <p:cNvSpPr/>
          <p:nvPr/>
        </p:nvSpPr>
        <p:spPr>
          <a:xfrm>
            <a:off x="7275240" y="1188720"/>
            <a:ext cx="4955040" cy="548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Тип услуги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rgbClr val="000000"/>
                </a:solidFill>
                <a:uFillTx/>
                <a:latin typeface="Montserrat"/>
                <a:ea typeface="Times New Roman"/>
              </a:rPr>
              <a:t>Полное наименование услуги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rgbClr val="000000"/>
                </a:solidFill>
                <a:uFillTx/>
                <a:latin typeface="Montserrat"/>
                <a:ea typeface="Times New Roman"/>
              </a:rPr>
              <a:t>Краткое наименование услуги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rgbClr val="000000"/>
                </a:solidFill>
                <a:uFillTx/>
                <a:latin typeface="Montserrat"/>
                <a:ea typeface="Times New Roman"/>
              </a:rPr>
              <a:t>Является ли услуга типовой?</a:t>
            </a:r>
            <a:r>
              <a:rPr b="0" lang="ru-RU" sz="1400" strike="noStrike" u="none">
                <a:solidFill>
                  <a:srgbClr val="000000"/>
                </a:solidFill>
                <a:uFillTx/>
                <a:latin typeface="Montserrat"/>
                <a:ea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ontserrat"/>
                <a:ea typeface="Times New Roman"/>
              </a:rPr>
              <a:t>Наименование типовой услуги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chemeClr val="lt1">
                    <a:lumMod val="50000"/>
                  </a:schemeClr>
                </a:solidFill>
                <a:uFillTx/>
                <a:latin typeface="Montserrat"/>
                <a:ea typeface="Times New Roman"/>
              </a:rPr>
              <a:t>Административный уровень полномочий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rgbClr val="000000"/>
                </a:solidFill>
                <a:uFillTx/>
                <a:latin typeface="Montserrat"/>
                <a:ea typeface="Times New Roman"/>
              </a:rPr>
              <a:t>Орган, разрабатывающий регламент</a:t>
            </a:r>
            <a:r>
              <a:rPr b="0" lang="ru-RU" sz="1400" strike="noStrike" u="none">
                <a:solidFill>
                  <a:srgbClr val="000000"/>
                </a:solidFill>
                <a:uFillTx/>
                <a:latin typeface="Montserrat"/>
                <a:ea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ontserrat"/>
                <a:ea typeface="Times New Roman"/>
              </a:rPr>
              <a:t>Органы, ответственные за совместную разработку административного регламента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rgbClr val="000000"/>
                </a:solidFill>
                <a:uFillTx/>
                <a:latin typeface="Montserrat"/>
                <a:ea typeface="Times New Roman"/>
              </a:rPr>
              <a:t>Административный уровень предоставления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Montserrat"/>
                <a:ea typeface="Times New Roman"/>
              </a:rPr>
              <a:t>Тип полномочий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chemeClr val="dk1">
                    <a:lumMod val="50000"/>
                    <a:lumOff val="50000"/>
                  </a:schemeClr>
                </a:solidFill>
                <a:uFillTx/>
                <a:latin typeface="Montserrat"/>
                <a:ea typeface="Times New Roman"/>
              </a:rPr>
              <a:t>Тип переданных полномочий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rgbClr val="000000"/>
                </a:solidFill>
                <a:uFillTx/>
                <a:latin typeface="Montserrat"/>
                <a:ea typeface="Times New Roman"/>
              </a:rPr>
              <a:t>НПА, которыми установлены полномочия на предоставление услуги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ontserrat"/>
                <a:ea typeface="Times New Roman"/>
              </a:rPr>
              <a:t>Идентификатор ФРГУ 1.0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199"/>
              </a:spcAft>
            </a:pPr>
            <a:r>
              <a:rPr b="1" lang="ru-RU" sz="1400" strike="noStrike" u="none">
                <a:solidFill>
                  <a:schemeClr val="dk2">
                    <a:lumMod val="60000"/>
                    <a:lumOff val="40000"/>
                  </a:schemeClr>
                </a:solidFill>
                <a:uFillTx/>
                <a:latin typeface="Montserrat"/>
                <a:ea typeface="Times New Roman"/>
              </a:rPr>
              <a:t>Идентификатор ФРГУ 2.0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63" name="Рисунок 38" descr="Блокировка со сплошной заливкой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1473200" y="3076200"/>
            <a:ext cx="184320" cy="184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4" name="Рисунок 48" descr="Блокировка со сплошной заливкой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9046800" y="4738320"/>
            <a:ext cx="184320" cy="184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5" name="Рисунок 49" descr="Блокировка со сплошной заливкой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10321920" y="5114520"/>
            <a:ext cx="184320" cy="184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6" name="Заголовок 2"/>
          <p:cNvSpPr/>
          <p:nvPr/>
        </p:nvSpPr>
        <p:spPr>
          <a:xfrm>
            <a:off x="7275240" y="719280"/>
            <a:ext cx="417888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dk1"/>
                </a:solidFill>
                <a:uFillTx/>
                <a:latin typeface="Montserrat SemiBold"/>
              </a:rPr>
              <a:t>Поля карточки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7" name="TextBox 9"/>
          <p:cNvSpPr/>
          <p:nvPr/>
        </p:nvSpPr>
        <p:spPr>
          <a:xfrm>
            <a:off x="531360" y="2197440"/>
            <a:ext cx="611460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rgbClr val="000000"/>
                </a:solidFill>
                <a:uFillTx/>
                <a:latin typeface="Montserrat"/>
              </a:rPr>
              <a:t>Варианты заполнения: 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268" name="Прямая соединительная линия 10"/>
          <p:cNvCxnSpPr/>
          <p:nvPr/>
        </p:nvCxnSpPr>
        <p:spPr>
          <a:xfrm>
            <a:off x="3898800" y="5711760"/>
            <a:ext cx="3137040" cy="360"/>
          </a:xfrm>
          <a:prstGeom prst="straightConnector1">
            <a:avLst/>
          </a:prstGeom>
          <a:ln>
            <a:solidFill>
              <a:srgbClr val="4ed4bb"/>
            </a:solidFill>
          </a:ln>
        </p:spPr>
      </p:cxn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2BF38A15-9D60-4FB0-BF62-80466A121E73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561600" y="680040"/>
            <a:ext cx="7590600" cy="487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Montserrat SemiBold"/>
              </a:rPr>
              <a:t>Краткое наименование услуги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270" name="Рисунок 25" descr="флажок установлен со сплошной заливкой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6447600" y="252540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TextBox 26"/>
          <p:cNvSpPr/>
          <p:nvPr/>
        </p:nvSpPr>
        <p:spPr>
          <a:xfrm>
            <a:off x="6802920" y="2532600"/>
            <a:ext cx="4022640" cy="61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Не содержит аббревиатур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Специфична, передает смысл услуги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72" name="Рисунок 28" descr="флажок установлен со сплошной заливкой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6447600" y="286380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3" name="Рисунок 15" descr="флажок установлен со сплошной заливкой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6447600" y="422100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4" name="TextBox 16"/>
          <p:cNvSpPr/>
          <p:nvPr/>
        </p:nvSpPr>
        <p:spPr>
          <a:xfrm>
            <a:off x="1097280" y="2220840"/>
            <a:ext cx="3667320" cy="158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</a:rPr>
              <a:t>Аббревиатуры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ДГВП, СПГ...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trike="noStrike" u="none">
                <a:solidFill>
                  <a:schemeClr val="dk1"/>
                </a:solidFill>
                <a:uFillTx/>
                <a:latin typeface="Montserrat"/>
              </a:rPr>
              <a:t>Не отражает специфику услуги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Лицензирование деятельности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Маломерные суда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"/>
              </a:rPr>
              <a:t>Выписка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75" name="Рисунок 24" descr=""/>
          <p:cNvPicPr/>
          <p:nvPr/>
        </p:nvPicPr>
        <p:blipFill>
          <a:blip r:embed="rId7"/>
          <a:srcRect l="6206" t="0" r="34207" b="87727"/>
          <a:stretch/>
        </p:blipFill>
        <p:spPr>
          <a:xfrm>
            <a:off x="6955560" y="311400"/>
            <a:ext cx="1497960" cy="451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6" name="TextBox 32"/>
          <p:cNvSpPr/>
          <p:nvPr/>
        </p:nvSpPr>
        <p:spPr>
          <a:xfrm>
            <a:off x="7120800" y="705600"/>
            <a:ext cx="27824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 Medium"/>
              </a:rPr>
              <a:t>отображается на ЕПГУ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trike="noStrike" u="none">
                <a:solidFill>
                  <a:schemeClr val="dk1"/>
                </a:solidFill>
                <a:uFillTx/>
                <a:latin typeface="Montserrat Medium"/>
              </a:rPr>
              <a:t>видно заявителю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7" name="Прямоугольник: скругленные углы 36"/>
          <p:cNvSpPr/>
          <p:nvPr/>
        </p:nvSpPr>
        <p:spPr>
          <a:xfrm>
            <a:off x="6487920" y="3760560"/>
            <a:ext cx="1648440" cy="33660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e5a91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78" name="Рисунок 22"/>
          <p:cNvSpPr/>
          <p:nvPr/>
        </p:nvSpPr>
        <p:spPr>
          <a:xfrm>
            <a:off x="6425640" y="431640"/>
            <a:ext cx="694800" cy="695880"/>
          </a:xfrm>
          <a:prstGeom prst="ellipse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9" name="TextBox 34"/>
          <p:cNvSpPr/>
          <p:nvPr/>
        </p:nvSpPr>
        <p:spPr>
          <a:xfrm>
            <a:off x="6802920" y="4231440"/>
            <a:ext cx="4022640" cy="2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Дублирует полное наименование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0" name="TextBox 35"/>
          <p:cNvSpPr/>
          <p:nvPr/>
        </p:nvSpPr>
        <p:spPr>
          <a:xfrm>
            <a:off x="6706080" y="3747240"/>
            <a:ext cx="118656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400" strike="noStrike" u="none">
                <a:solidFill>
                  <a:schemeClr val="accent1">
                    <a:lumMod val="75000"/>
                  </a:schemeClr>
                </a:solidFill>
                <a:uFillTx/>
                <a:latin typeface="Montserrat"/>
              </a:rPr>
              <a:t>Вариант 2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1" name="Рисунок 37" descr="Флажок с крестиком со сплошной заливкой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721440" y="283716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2" name="Прямоугольник: скругленные углы 39"/>
          <p:cNvSpPr/>
          <p:nvPr/>
        </p:nvSpPr>
        <p:spPr>
          <a:xfrm>
            <a:off x="6447600" y="2165400"/>
            <a:ext cx="1648440" cy="33660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e5a91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83" name="TextBox 40"/>
          <p:cNvSpPr/>
          <p:nvPr/>
        </p:nvSpPr>
        <p:spPr>
          <a:xfrm>
            <a:off x="6665760" y="2151720"/>
            <a:ext cx="118656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400" strike="noStrike" u="none">
                <a:solidFill>
                  <a:schemeClr val="accent1">
                    <a:lumMod val="75000"/>
                  </a:schemeClr>
                </a:solidFill>
                <a:uFillTx/>
                <a:latin typeface="Montserrat"/>
              </a:rPr>
              <a:t>Вариант 1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4" name="Рисунок 41" descr="Флажок с крестиком со сплошной заливкой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721440" y="221184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5" name="Рисунок 42" descr="Флажок с крестиком со сплошной заливкой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741960" y="161352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6" name="TextBox 43"/>
          <p:cNvSpPr/>
          <p:nvPr/>
        </p:nvSpPr>
        <p:spPr>
          <a:xfrm>
            <a:off x="1097280" y="162396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</a:rPr>
              <a:t>Отказ в согласовании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7" name="Рисунок 44" descr="флажок установлен со сплошной заливкой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6469560" y="160956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TextBox 45"/>
          <p:cNvSpPr/>
          <p:nvPr/>
        </p:nvSpPr>
        <p:spPr>
          <a:xfrm>
            <a:off x="6802920" y="163188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Корректный вариант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64108D9E-1537-4E5A-A30E-86A52E3DE8B5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Прямоугольник 7"/>
          <p:cNvSpPr/>
          <p:nvPr/>
        </p:nvSpPr>
        <p:spPr>
          <a:xfrm>
            <a:off x="0" y="2645280"/>
            <a:ext cx="12191760" cy="421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561600" y="680040"/>
            <a:ext cx="7590600" cy="487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2400" strike="noStrike" u="none">
                <a:solidFill>
                  <a:schemeClr val="dk1"/>
                </a:solidFill>
                <a:uFillTx/>
                <a:latin typeface="Montserrat SemiBold"/>
              </a:rPr>
              <a:t>Формулировка наименования НПА</a:t>
            </a:r>
            <a:endParaRPr b="0" lang="ru-RU" sz="24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1" name="TextBox 8"/>
          <p:cNvSpPr/>
          <p:nvPr/>
        </p:nvSpPr>
        <p:spPr>
          <a:xfrm>
            <a:off x="561600" y="3042360"/>
            <a:ext cx="6095520" cy="40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800" strike="noStrike" u="none">
                <a:solidFill>
                  <a:schemeClr val="lt1"/>
                </a:solidFill>
                <a:uFillTx/>
                <a:latin typeface="Montserrat"/>
                <a:ea typeface="Aptos"/>
              </a:rPr>
              <a:t>Корректная формулировка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2" name="TextBox 10"/>
          <p:cNvSpPr/>
          <p:nvPr/>
        </p:nvSpPr>
        <p:spPr>
          <a:xfrm>
            <a:off x="561600" y="4044600"/>
            <a:ext cx="6796800" cy="130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spcAft>
                <a:spcPts val="799"/>
              </a:spcAft>
            </a:pPr>
            <a:r>
              <a:rPr b="0" lang="ru-RU" sz="1600" strike="noStrike" u="none">
                <a:solidFill>
                  <a:schemeClr val="lt1"/>
                </a:solidFill>
                <a:uFillTx/>
                <a:latin typeface="Montserrat"/>
                <a:ea typeface="Aptos"/>
              </a:rPr>
              <a:t>Указ Президента Российской Федерации от 21.12.2016 № 699 </a:t>
            </a:r>
            <a:br>
              <a:rPr sz="1600"/>
            </a:br>
            <a:r>
              <a:rPr b="0" lang="ru-RU" sz="1600" strike="noStrike" u="none">
                <a:solidFill>
                  <a:schemeClr val="lt1"/>
                </a:solidFill>
                <a:uFillTx/>
                <a:latin typeface="Montserrat"/>
                <a:ea typeface="Aptos"/>
              </a:rPr>
              <a:t>"Об утверждении Положения о Министерстве внутренних дел Российской Федерации и Типового положения о территориальном органе Министерства внутренних дел Российской Федерации по субъекту Российской Федерации"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3" name="Правая круглая скобка 11"/>
          <p:cNvSpPr/>
          <p:nvPr/>
        </p:nvSpPr>
        <p:spPr>
          <a:xfrm rot="16200000">
            <a:off x="2813040" y="1853640"/>
            <a:ext cx="135360" cy="4516920"/>
          </a:xfrm>
          <a:prstGeom prst="rightBracket">
            <a:avLst>
              <a:gd name="adj" fmla="val 0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4" name="Правая круглая скобка 12"/>
          <p:cNvSpPr/>
          <p:nvPr/>
        </p:nvSpPr>
        <p:spPr>
          <a:xfrm rot="16200000">
            <a:off x="5700240" y="3529080"/>
            <a:ext cx="135360" cy="1166040"/>
          </a:xfrm>
          <a:prstGeom prst="rightBracket">
            <a:avLst>
              <a:gd name="adj" fmla="val 0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5" name="Правая круглая скобка 13"/>
          <p:cNvSpPr/>
          <p:nvPr/>
        </p:nvSpPr>
        <p:spPr>
          <a:xfrm rot="16200000">
            <a:off x="6764040" y="3666960"/>
            <a:ext cx="135360" cy="890280"/>
          </a:xfrm>
          <a:prstGeom prst="rightBracket">
            <a:avLst>
              <a:gd name="adj" fmla="val 0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6" name="Правая круглая скобка 14"/>
          <p:cNvSpPr/>
          <p:nvPr/>
        </p:nvSpPr>
        <p:spPr>
          <a:xfrm flipH="1" rot="16200000">
            <a:off x="3394440" y="1588320"/>
            <a:ext cx="1108800" cy="6654600"/>
          </a:xfrm>
          <a:prstGeom prst="rightBracket">
            <a:avLst>
              <a:gd name="adj" fmla="val 0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7" name="TextBox 18"/>
          <p:cNvSpPr/>
          <p:nvPr/>
        </p:nvSpPr>
        <p:spPr>
          <a:xfrm>
            <a:off x="549720" y="3689280"/>
            <a:ext cx="3807000" cy="36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600" strike="noStrike" u="none">
                <a:solidFill>
                  <a:srgbClr val="ffff00"/>
                </a:solidFill>
                <a:uFillTx/>
                <a:latin typeface="Montserrat"/>
              </a:rPr>
              <a:t>Вид акта и орган, издавший его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8" name="TextBox 19"/>
          <p:cNvSpPr/>
          <p:nvPr/>
        </p:nvSpPr>
        <p:spPr>
          <a:xfrm>
            <a:off x="5139720" y="3654360"/>
            <a:ext cx="1436040" cy="36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600" strike="noStrike" u="none">
                <a:solidFill>
                  <a:srgbClr val="ffff00"/>
                </a:solidFill>
                <a:uFillTx/>
                <a:latin typeface="Montserrat"/>
              </a:rPr>
              <a:t>Дата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9" name="TextBox 20"/>
          <p:cNvSpPr/>
          <p:nvPr/>
        </p:nvSpPr>
        <p:spPr>
          <a:xfrm>
            <a:off x="6321240" y="3641760"/>
            <a:ext cx="1049040" cy="36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600" strike="noStrike" u="none">
                <a:solidFill>
                  <a:srgbClr val="ffff00"/>
                </a:solidFill>
                <a:uFillTx/>
                <a:latin typeface="Montserrat"/>
              </a:rPr>
              <a:t>Номер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0" name="TextBox 21"/>
          <p:cNvSpPr/>
          <p:nvPr/>
        </p:nvSpPr>
        <p:spPr>
          <a:xfrm>
            <a:off x="527400" y="5432040"/>
            <a:ext cx="2480400" cy="36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600" strike="noStrike" u="none">
                <a:solidFill>
                  <a:srgbClr val="ffff00"/>
                </a:solidFill>
                <a:uFillTx/>
                <a:latin typeface="Montserrat"/>
              </a:rPr>
              <a:t>Наименование акта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01" name="Рисунок 25" descr="флажок установлен со сплошной заливкой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7603920" y="402372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2" name="TextBox 26"/>
          <p:cNvSpPr/>
          <p:nvPr/>
        </p:nvSpPr>
        <p:spPr>
          <a:xfrm>
            <a:off x="7959600" y="4030920"/>
            <a:ext cx="4022640" cy="23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lt1"/>
                </a:solidFill>
                <a:uFillTx/>
                <a:latin typeface="Montserrat"/>
              </a:rPr>
              <a:t>В одной записи указан один акт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lt1"/>
                </a:solidFill>
                <a:uFillTx/>
                <a:latin typeface="Montserrat"/>
              </a:rPr>
              <a:t>Вид акта и орган – без сокращений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lt1"/>
                </a:solidFill>
                <a:uFillTx/>
                <a:latin typeface="Montserrat"/>
              </a:rPr>
              <a:t>Дата и номер заполнены корректно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lt1"/>
                </a:solidFill>
                <a:uFillTx/>
                <a:latin typeface="Montserrat"/>
              </a:rPr>
              <a:t>Указано полное наименование акта </a:t>
            </a:r>
            <a:br>
              <a:rPr sz="1400"/>
            </a:br>
            <a:r>
              <a:rPr b="1" lang="ru-RU" sz="1400" strike="noStrike" u="none">
                <a:solidFill>
                  <a:schemeClr val="lt1"/>
                </a:solidFill>
                <a:uFillTx/>
                <a:latin typeface="Montserrat"/>
              </a:rPr>
              <a:t>в кавычках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lt1"/>
                </a:solidFill>
                <a:uFillTx/>
                <a:latin typeface="Montserrat"/>
              </a:rPr>
              <a:t>Нет дополнительных уточнений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3" name="TextBox 27"/>
          <p:cNvSpPr/>
          <p:nvPr/>
        </p:nvSpPr>
        <p:spPr>
          <a:xfrm>
            <a:off x="7603920" y="3596400"/>
            <a:ext cx="487116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lt1"/>
                </a:solidFill>
                <a:uFillTx/>
                <a:latin typeface="Montserrat"/>
              </a:rPr>
              <a:t>Формулировка будет согласована, если: 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04" name="Рисунок 28" descr="флажок установлен со сплошной заливкой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7603920" y="436212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5" name="Рисунок 30" descr="флажок установлен со сплошной заливкой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603920" y="475668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6" name="Рисунок 2" descr="флажок установлен со сплошной заливкой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7603920" y="511416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7" name="Рисунок 4" descr=""/>
          <p:cNvPicPr/>
          <p:nvPr/>
        </p:nvPicPr>
        <p:blipFill>
          <a:blip r:embed="rId9"/>
          <a:stretch/>
        </p:blipFill>
        <p:spPr>
          <a:xfrm>
            <a:off x="473040" y="1460880"/>
            <a:ext cx="11245320" cy="89136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08" name="Прямая соединительная линия 23"/>
          <p:cNvCxnSpPr/>
          <p:nvPr/>
        </p:nvCxnSpPr>
        <p:spPr>
          <a:xfrm flipH="1">
            <a:off x="7194240" y="4353840"/>
            <a:ext cx="92520" cy="360"/>
          </a:xfrm>
          <a:prstGeom prst="straightConnector1">
            <a:avLst/>
          </a:prstGeom>
          <a:ln w="19050">
            <a:solidFill>
              <a:srgbClr val="ffc000"/>
            </a:solidFill>
          </a:ln>
        </p:spPr>
      </p:cxnSp>
      <p:cxnSp>
        <p:nvCxnSpPr>
          <p:cNvPr id="309" name="Прямая соединительная линия 29"/>
          <p:cNvCxnSpPr/>
          <p:nvPr/>
        </p:nvCxnSpPr>
        <p:spPr>
          <a:xfrm flipH="1">
            <a:off x="612720" y="4352760"/>
            <a:ext cx="92160" cy="360"/>
          </a:xfrm>
          <a:prstGeom prst="straightConnector1">
            <a:avLst/>
          </a:prstGeom>
          <a:ln w="19050">
            <a:solidFill>
              <a:srgbClr val="ffc000"/>
            </a:solidFill>
          </a:ln>
        </p:spPr>
      </p:cxnSp>
      <p:pic>
        <p:nvPicPr>
          <p:cNvPr id="310" name="Рисунок 15" descr="флажок установлен со сплошной заливкой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>
          <a:xfrm>
            <a:off x="7603920" y="568116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C70CCCD7-685A-4AE0-A22D-E006E9961CDA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Рисунок 35" descr="Флажок с крестиком со сплошной заливкой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390240" y="117792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TextBox 24"/>
          <p:cNvSpPr/>
          <p:nvPr/>
        </p:nvSpPr>
        <p:spPr>
          <a:xfrm>
            <a:off x="390240" y="704160"/>
            <a:ext cx="6095520" cy="40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1. В одной записи указан один акт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3" name="TextBox 31"/>
          <p:cNvSpPr/>
          <p:nvPr/>
        </p:nvSpPr>
        <p:spPr>
          <a:xfrm>
            <a:off x="745560" y="118836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</a:rPr>
              <a:t>Отказ в согласовании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4" name="Рисунок 42" descr=""/>
          <p:cNvPicPr/>
          <p:nvPr/>
        </p:nvPicPr>
        <p:blipFill>
          <a:blip r:embed="rId3"/>
          <a:stretch/>
        </p:blipFill>
        <p:spPr>
          <a:xfrm>
            <a:off x="390240" y="1551960"/>
            <a:ext cx="5553360" cy="7142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15" name="Прямая соединительная линия 44"/>
          <p:cNvCxnSpPr/>
          <p:nvPr/>
        </p:nvCxnSpPr>
        <p:spPr>
          <a:xfrm>
            <a:off x="3085560" y="1960200"/>
            <a:ext cx="2349000" cy="360"/>
          </a:xfrm>
          <a:prstGeom prst="straightConnector1">
            <a:avLst/>
          </a:prstGeom>
          <a:ln w="28575">
            <a:solidFill>
              <a:srgbClr val="e50036">
                <a:lumMod val="75000"/>
              </a:srgbClr>
            </a:solidFill>
          </a:ln>
        </p:spPr>
      </p:cxnSp>
      <p:pic>
        <p:nvPicPr>
          <p:cNvPr id="316" name="Рисунок 56" descr="Флажок с крестиком со сплошной заливкой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390240" y="389664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7" name="Рисунок 57" descr="флажок установлен со сплошной заливкой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3809160" y="387108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TextBox 58"/>
          <p:cNvSpPr/>
          <p:nvPr/>
        </p:nvSpPr>
        <p:spPr>
          <a:xfrm>
            <a:off x="4142880" y="389340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Корректный вариант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9" name="TextBox 59"/>
          <p:cNvSpPr/>
          <p:nvPr/>
        </p:nvSpPr>
        <p:spPr>
          <a:xfrm>
            <a:off x="390240" y="3384720"/>
            <a:ext cx="683568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2. Вид акта и орган – без сокращений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0" name="TextBox 60"/>
          <p:cNvSpPr/>
          <p:nvPr/>
        </p:nvSpPr>
        <p:spPr>
          <a:xfrm>
            <a:off x="745560" y="3907080"/>
            <a:ext cx="3050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6">
                    <a:lumMod val="75000"/>
                  </a:schemeClr>
                </a:solidFill>
                <a:uFillTx/>
                <a:latin typeface="Montserrat"/>
              </a:rPr>
              <a:t>Отказ в согласовании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1" name="TextBox 65"/>
          <p:cNvSpPr/>
          <p:nvPr/>
        </p:nvSpPr>
        <p:spPr>
          <a:xfrm>
            <a:off x="783360" y="4266360"/>
            <a:ext cx="3269880" cy="92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ТК РФ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Указ Президента </a:t>
            </a:r>
            <a:r>
              <a:rPr b="1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РФ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Приказ </a:t>
            </a:r>
            <a:r>
              <a:rPr b="1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Минстроя России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2" name="TextBox 73"/>
          <p:cNvSpPr/>
          <p:nvPr/>
        </p:nvSpPr>
        <p:spPr>
          <a:xfrm>
            <a:off x="4221720" y="4242240"/>
            <a:ext cx="5747400" cy="14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Трудовой кодекс Российской Федерации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Указ Президента </a:t>
            </a:r>
            <a:r>
              <a:rPr b="1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Российской Федерации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Приказ </a:t>
            </a:r>
            <a:r>
              <a:rPr b="1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Министерства строительства и жилищно-коммунального хозяйства Российской Федерации 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Приказ </a:t>
            </a:r>
            <a:r>
              <a:rPr b="0" lang="ru-RU" sz="1200" strike="noStrike" u="none">
                <a:solidFill>
                  <a:schemeClr val="dk1"/>
                </a:solidFill>
                <a:uFillTx/>
                <a:latin typeface="Montserrat"/>
                <a:ea typeface="Aptos"/>
              </a:rPr>
              <a:t>Министерства внутренних дел Российской Федерации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23" name="Рисунок 74" descr="флажок установлен со сплошной заливкой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>
          <a:xfrm>
            <a:off x="6117840" y="1173600"/>
            <a:ext cx="354960" cy="35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TextBox 75"/>
          <p:cNvSpPr/>
          <p:nvPr/>
        </p:nvSpPr>
        <p:spPr>
          <a:xfrm>
            <a:off x="6451200" y="1195920"/>
            <a:ext cx="40226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</a:pPr>
            <a:r>
              <a:rPr b="1" lang="ru-RU" sz="1400" strike="noStrike" u="none">
                <a:solidFill>
                  <a:schemeClr val="accent2">
                    <a:lumMod val="50000"/>
                  </a:schemeClr>
                </a:solidFill>
                <a:uFillTx/>
                <a:latin typeface="Montserrat"/>
              </a:rPr>
              <a:t>Корректный вариант</a:t>
            </a:r>
            <a:endParaRPr b="0" lang="ru-RU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25" name="Рисунок 76" descr=""/>
          <p:cNvPicPr/>
          <p:nvPr/>
        </p:nvPicPr>
        <p:blipFill>
          <a:blip r:embed="rId10"/>
          <a:stretch/>
        </p:blipFill>
        <p:spPr>
          <a:xfrm>
            <a:off x="6095880" y="1551600"/>
            <a:ext cx="5610600" cy="1209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TextBox 82"/>
          <p:cNvSpPr/>
          <p:nvPr/>
        </p:nvSpPr>
        <p:spPr>
          <a:xfrm>
            <a:off x="783360" y="5396760"/>
            <a:ext cx="6210000" cy="2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1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Пр. </a:t>
            </a:r>
            <a:r>
              <a:rPr b="0" lang="ru-RU" sz="1200" strike="noStrike" u="none">
                <a:solidFill>
                  <a:srgbClr val="000000"/>
                </a:solidFill>
                <a:uFillTx/>
                <a:latin typeface="Montserrat"/>
                <a:ea typeface="Aptos"/>
              </a:rPr>
              <a:t>Министерства внутренних дел… </a:t>
            </a:r>
            <a:endParaRPr b="0" lang="ru-RU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540FFD9E-DE71-4355-8ADB-8BC4D37351B2}" type="slidenum">
              <a:t>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10566</TotalTime>
  <Application>LibreOffice/24.8.4.2$Linux_X86_64 LibreOffice_project/480$Build-2</Application>
  <AppVersion>15.0000</AppVersion>
  <Words>2019</Words>
  <Paragraphs>291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2023-11-08T07:52:20Z</dcterms:created>
  <dc:creator>jul_su@me.com</dc:creator>
  <dc:description/>
  <dc:language>ru-RU</dc:language>
  <cp:lastModifiedBy>z.egorsheva</cp:lastModifiedBy>
  <dcterms:modified xsi:type="dcterms:W3CDTF">2025-06-18T09:48:40Z</dcterms:modified>
  <cp:revision>136</cp:revision>
  <dc:subject/>
  <dc:title>Заголовок в две или три строки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16</vt:i4>
  </property>
</Properties>
</file>