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77" r:id="rId4"/>
    <p:sldId id="279" r:id="rId5"/>
    <p:sldId id="273" r:id="rId6"/>
    <p:sldId id="275" r:id="rId7"/>
    <p:sldId id="280" r:id="rId8"/>
    <p:sldId id="260" r:id="rId9"/>
  </p:sldIdLst>
  <p:sldSz cx="12192000" cy="6858000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5B9B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7140" autoAdjust="0"/>
  </p:normalViewPr>
  <p:slideViewPr>
    <p:cSldViewPr snapToGrid="0">
      <p:cViewPr varScale="1">
        <p:scale>
          <a:sx n="74" d="100"/>
          <a:sy n="74" d="100"/>
        </p:scale>
        <p:origin x="51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p\Desktop\33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9.4928125847572303E-3"/>
                  <c:y val="-2.82485875706214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205044751830757E-2"/>
                  <c:y val="-3.6723163841807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205044751830707E-2"/>
                  <c:y val="-3.6723163841807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561160835367408E-2"/>
                  <c:y val="-3.954802259887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2205044751830657E-2"/>
                  <c:y val="-4.2372881355932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491727691890416E-2"/>
                  <c:y val="-3.1073446327683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362625440737724E-2"/>
                      <c:h val="4.9858757062146895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Лист1!$A$1:$L$1</c:f>
              <c:strCache>
                <c:ptCount val="6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</c:strCache>
              <c:extLst/>
            </c:strRef>
          </c:cat>
          <c:val>
            <c:numRef>
              <c:f>Лист1!$A$2:$L$2</c:f>
              <c:numCache>
                <c:formatCode>General</c:formatCode>
                <c:ptCount val="6"/>
                <c:pt idx="0">
                  <c:v>25397</c:v>
                </c:pt>
                <c:pt idx="1">
                  <c:v>24189</c:v>
                </c:pt>
                <c:pt idx="2">
                  <c:v>53313</c:v>
                </c:pt>
                <c:pt idx="3">
                  <c:v>35639</c:v>
                </c:pt>
                <c:pt idx="4">
                  <c:v>35429</c:v>
                </c:pt>
                <c:pt idx="5">
                  <c:v>37838</c:v>
                </c:pt>
              </c:numCache>
              <c:extLst/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6233872"/>
        <c:axId val="116233088"/>
        <c:axId val="0"/>
      </c:bar3DChart>
      <c:catAx>
        <c:axId val="116233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16233088"/>
        <c:crosses val="autoZero"/>
        <c:auto val="1"/>
        <c:lblAlgn val="ctr"/>
        <c:lblOffset val="100"/>
        <c:noMultiLvlLbl val="0"/>
      </c:catAx>
      <c:valAx>
        <c:axId val="116233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162338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850963551747011E-2"/>
          <c:y val="5.0853988568980442E-2"/>
          <c:w val="0.84768217942333846"/>
          <c:h val="0.8237578431451663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2.6570048309178744E-2"/>
                  <c:y val="-8.3009079118028531E-2"/>
                </c:manualLayout>
              </c:layout>
              <c:tx>
                <c:rich>
                  <a:bodyPr/>
                  <a:lstStyle/>
                  <a:p>
                    <a:fld id="{5E392435-5701-451D-B3E8-98A54AB6DAD8}" type="CATEGORYNAME">
                      <a:rPr lang="ru-RU" b="1"/>
                      <a:pPr/>
                      <a:t>[ИМЯ КАТЕГОРИИ]</a:t>
                    </a:fld>
                    <a:r>
                      <a:rPr lang="ru-RU" b="1" baseline="0" dirty="0"/>
                      <a:t>
</a:t>
                    </a:r>
                    <a:fld id="{403DF30F-1FBA-499D-8B7B-576608BEBD24}" type="PERCENTAGE">
                      <a:rPr lang="ru-RU" b="1" baseline="0"/>
                      <a:pPr/>
                      <a:t>[ПРОЦЕНТ]</a:t>
                    </a:fld>
                    <a:endParaRPr lang="ru-RU" b="1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6.0308714944832705E-3"/>
                  <c:y val="-0.32085854791865503"/>
                </c:manualLayout>
              </c:layout>
              <c:tx>
                <c:rich>
                  <a:bodyPr/>
                  <a:lstStyle/>
                  <a:p>
                    <a:fld id="{B824F28F-ABAF-48AA-A368-935736FB0CCC}" type="CATEGORYNAME">
                      <a:rPr lang="ru-RU" b="1"/>
                      <a:pPr/>
                      <a:t>[ИМЯ КАТЕГОРИИ]</a:t>
                    </a:fld>
                    <a:r>
                      <a:rPr lang="ru-RU" b="1" baseline="0" dirty="0"/>
                      <a:t>
</a:t>
                    </a:r>
                    <a:fld id="{C86D85AA-3090-4D7C-AAF3-AB845494DE9E}" type="PERCENTAGE">
                      <a:rPr lang="ru-RU" b="1" baseline="0"/>
                      <a:pPr/>
                      <a:t>[ПРОЦЕНТ]</a:t>
                    </a:fld>
                    <a:endParaRPr lang="ru-RU" b="1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122280242592827"/>
                      <c:h val="0.1529443568602623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4.3855330811842806E-2"/>
                  <c:y val="-8.0652621571042596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1C05673-2E79-4E5D-BA59-D1103CD8F154}" type="CATEGORYNAME">
                      <a:rPr lang="ru-RU" b="1"/>
                      <a:pPr>
                        <a:defRPr/>
                      </a:pPr>
                      <a:t>[ИМЯ КАТЕГОРИИ]</a:t>
                    </a:fld>
                    <a:r>
                      <a:rPr lang="ru-RU" b="1" baseline="0" dirty="0"/>
                      <a:t>
</a:t>
                    </a:r>
                    <a:fld id="{51920829-A42B-4A01-8430-28222BE514AB}" type="PERCENTAGE">
                      <a:rPr lang="ru-RU" b="1" baseline="0"/>
                      <a:pPr>
                        <a:defRPr/>
                      </a:pPr>
                      <a:t>[ПРОЦЕНТ]</a:t>
                    </a:fld>
                    <a:endParaRPr lang="ru-RU" b="1" baseline="0" dirty="0"/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1364321758927835"/>
                      <c:h val="0.133682663393814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5362318840579531E-2"/>
                  <c:y val="5.188067444876774E-2"/>
                </c:manualLayout>
              </c:layout>
              <c:tx>
                <c:rich>
                  <a:bodyPr/>
                  <a:lstStyle/>
                  <a:p>
                    <a:fld id="{6E1B48EA-7FBA-47B3-82EE-4A4F266C21D3}" type="CATEGORYNAME">
                      <a:rPr lang="ru-RU" b="1"/>
                      <a:pPr/>
                      <a:t>[ИМЯ КАТЕГОРИИ]</a:t>
                    </a:fld>
                    <a:r>
                      <a:rPr lang="ru-RU" b="1" baseline="0" dirty="0"/>
                      <a:t>
</a:t>
                    </a:r>
                    <a:fld id="{598FB9FC-4E43-4B3F-9263-CC7532E65514}" type="PERCENTAGE">
                      <a:rPr lang="ru-RU" b="1" baseline="0"/>
                      <a:pPr/>
                      <a:t>[ПРОЦЕНТ]</a:t>
                    </a:fld>
                    <a:endParaRPr lang="ru-RU" b="1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4.4343676238109879E-3"/>
                  <c:y val="0.13506596568346596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082BAD6-DC7D-4F71-9450-52321285B9B8}" type="CATEGORYNAME">
                      <a:rPr lang="ru-RU" b="1"/>
                      <a:pPr>
                        <a:defRPr/>
                      </a:pPr>
                      <a:t>[ИМЯ КАТЕГОРИИ]</a:t>
                    </a:fld>
                    <a:r>
                      <a:rPr lang="ru-RU" b="1" baseline="0" dirty="0"/>
                      <a:t>
</a:t>
                    </a:r>
                    <a:fld id="{D6042140-0602-4367-825C-FE40CC4D0937}" type="PERCENTAGE">
                      <a:rPr lang="ru-RU" b="1" baseline="0"/>
                      <a:pPr>
                        <a:defRPr/>
                      </a:pPr>
                      <a:t>[ПРОЦЕНТ]</a:t>
                    </a:fld>
                    <a:endParaRPr lang="ru-RU" b="1" baseline="0" dirty="0"/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3331897371524212"/>
                      <c:h val="0.17518714829906962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Лист1!$A$2:$A$6</c:f>
              <c:strCache>
                <c:ptCount val="5"/>
                <c:pt idx="0">
                  <c:v>Администрация г. Барнаул</c:v>
                </c:pt>
                <c:pt idx="1">
                  <c:v>Администрация Тальменского района</c:v>
                </c:pt>
                <c:pt idx="2">
                  <c:v>Администрация г. Рубцовск</c:v>
                </c:pt>
                <c:pt idx="3">
                  <c:v>Администрация Михайловского района</c:v>
                </c:pt>
                <c:pt idx="4">
                  <c:v>Прочие ОМСУ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46277</c:v>
                </c:pt>
                <c:pt idx="1">
                  <c:v>10306</c:v>
                </c:pt>
                <c:pt idx="2">
                  <c:v>6964</c:v>
                </c:pt>
                <c:pt idx="3">
                  <c:v>5473</c:v>
                </c:pt>
                <c:pt idx="4">
                  <c:v>105989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1.0980789411546294E-3"/>
                  <c:y val="-0.1139944437096792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33161984022864943"/>
                  <c:y val="-3.95490927156030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51261697026533"/>
                      <c:h val="0.11001004206235604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2.4157736705398301E-2"/>
                  <c:y val="-2.326417218564882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7.1375563489584227E-3"/>
                  <c:y val="9.1591229083726189E-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53546116246095"/>
                      <c:h val="0.11756466981911465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2.635389458770724E-2"/>
                  <c:y val="-1.861133774851906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Лист1!$A$2:$A$6</c:f>
              <c:strCache>
                <c:ptCount val="5"/>
                <c:pt idx="0">
                  <c:v>Инспекция гостехнадзора Алтайского края</c:v>
                </c:pt>
                <c:pt idx="1">
                  <c:v>Управление юстиции Алтайского края</c:v>
                </c:pt>
                <c:pt idx="2">
                  <c:v>Госархив Алтайского края</c:v>
                </c:pt>
                <c:pt idx="3">
                  <c:v>Минсоцзащиты Алтайского края</c:v>
                </c:pt>
                <c:pt idx="4">
                  <c:v>Прочие краевые администраторы начислений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13738</c:v>
                </c:pt>
                <c:pt idx="1">
                  <c:v>9234</c:v>
                </c:pt>
                <c:pt idx="2">
                  <c:v>3123</c:v>
                </c:pt>
                <c:pt idx="3">
                  <c:v>3120</c:v>
                </c:pt>
                <c:pt idx="4">
                  <c:v>7527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E7E4447-0BE9-4764-AF48-C3EC7146BD9A}" type="datetimeFigureOut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11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2D399F5-3615-413C-8CF0-2CD8E45B72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42724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D1C59BE-997A-4EC2-970E-E5AF4533FA64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10698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0072F95-DE50-40E3-92F0-9D9754ECAF25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71689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C605298-5DAC-4883-8587-8374B04AFD9F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0895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F5BBB-D56B-4E13-A4B4-8DB297657DE0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DD472-733C-4675-9891-D8B9E685B7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336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DD09C-C9C5-44E9-B772-8708EADE9C19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80F5B-2240-4D89-B298-75C3A523AA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357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822D2-58D2-4E73-8266-3784EBFE4CB5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9C124-9608-4EBE-9128-F959E6E4AC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2632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87F63-F971-42DA-BABB-23B4209CB875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512D0-8792-4CF5-AD7D-F5F2043C8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2389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9DC9D-F513-4AC7-9A02-571B02BED719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0BF77-0880-42F8-91B9-A29C39EEA5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1907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7F2F7-3241-409B-B971-0A12120E320D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A10FF-B440-4986-98C2-04971B5397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1372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6D471-D494-4AD0-A7C8-6E26C85739BE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2F671-CBC1-4AC0-A3EE-656607C892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4484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F018D-F02A-4A31-AD1D-0A878819B901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A87EB-0F26-436D-87C1-9A4B81E597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8828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C38B8-8D50-4C2B-B795-7F3BBB6C5EB3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584D-E915-45C2-A3DA-E47BFE5364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216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32B46-1DED-4E07-A1BD-8104748D25CF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0878-682B-43BE-9BAC-F2DD1AC159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3566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10E1D-0D1D-46B4-80C5-21E9949A60F3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4A2A-5E8D-4BCC-8DB2-39CC2AA107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6540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B466591-04AC-4662-AB55-6E37D8EA1F22}" type="datetime1">
              <a:rPr lang="ru-RU"/>
              <a:pPr>
                <a:defRPr/>
              </a:pPr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2FAD851-8A8F-48A9-8AF2-DE1D2F2546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ltay.roskazna.ru/gis/gis-gmp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71613"/>
            <a:ext cx="12192000" cy="3730625"/>
          </a:xfrm>
        </p:spPr>
        <p:txBody>
          <a:bodyPr rtlCol="0" anchor="ctr">
            <a:norm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altLang="ru-RU" sz="1600" dirty="0"/>
              <a:t/>
            </a:r>
            <a:br>
              <a:rPr lang="ru-RU" altLang="ru-RU" sz="1600" dirty="0"/>
            </a:br>
            <a:r>
              <a:rPr lang="ru-RU" altLang="ru-RU" sz="1600" dirty="0"/>
              <a:t> </a:t>
            </a:r>
            <a:br>
              <a:rPr lang="ru-RU" altLang="ru-RU" sz="1600" dirty="0"/>
            </a:b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Федерального закона от 27.07.2010 №210-ФЗ «Об организации предоставления государственных и муниципальных услуг» администраторами начислений Алтайского края в Государственной информационной системе о государственных и муниципальных 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платежах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24600" y="5202238"/>
            <a:ext cx="5867400" cy="165576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r" eaLnBrk="1" hangingPunct="1">
              <a:spcBef>
                <a:spcPct val="0"/>
              </a:spcBef>
            </a:pPr>
            <a:r>
              <a:rPr lang="ru-RU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Пикулин Юрий Константинович </a:t>
            </a:r>
          </a:p>
          <a:p>
            <a:pPr algn="r" eaLnBrk="1" hangingPunct="1">
              <a:spcBef>
                <a:spcPct val="0"/>
              </a:spcBef>
            </a:pPr>
            <a:r>
              <a:rPr lang="ru-RU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КГБУ ОЭПАК</a:t>
            </a:r>
          </a:p>
        </p:txBody>
      </p:sp>
      <p:pic>
        <p:nvPicPr>
          <p:cNvPr id="2052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51263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ctrTitle"/>
          </p:nvPr>
        </p:nvSpPr>
        <p:spPr>
          <a:xfrm>
            <a:off x="3054350" y="-7144"/>
            <a:ext cx="8574087" cy="1233488"/>
          </a:xfrm>
        </p:spPr>
        <p:txBody>
          <a:bodyPr anchor="ctr"/>
          <a:lstStyle/>
          <a:p>
            <a:pPr eaLnBrk="1" hangingPunct="1"/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количестве переданных начислений в ГИС ГМП за первое полугодие 2023 г.</a:t>
            </a:r>
          </a:p>
        </p:txBody>
      </p:sp>
      <p:sp>
        <p:nvSpPr>
          <p:cNvPr id="7171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1233488"/>
            <a:ext cx="11779250" cy="5624512"/>
          </a:xfrm>
        </p:spPr>
        <p:txBody>
          <a:bodyPr anchor="ctr"/>
          <a:lstStyle/>
          <a:p>
            <a:pPr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                                                                                                                  </a:t>
            </a:r>
          </a:p>
          <a:p>
            <a:pPr eaLnBrk="1" hangingPunct="1"/>
            <a:endParaRPr lang="ru-RU" altLang="ru-RU" sz="2000" dirty="0" smtClean="0">
              <a:solidFill>
                <a:srgbClr val="002060"/>
              </a:solidFill>
            </a:endParaRPr>
          </a:p>
          <a:p>
            <a:pPr eaLnBrk="1" hangingPunct="1"/>
            <a:endParaRPr lang="ru-RU" altLang="ru-RU" sz="2000" dirty="0" smtClean="0">
              <a:solidFill>
                <a:srgbClr val="002060"/>
              </a:solidFill>
            </a:endParaRPr>
          </a:p>
          <a:p>
            <a:pPr eaLnBrk="1" hangingPunct="1"/>
            <a:endParaRPr lang="ru-RU" altLang="ru-RU" sz="2000" dirty="0" smtClean="0">
              <a:solidFill>
                <a:srgbClr val="002060"/>
              </a:solidFill>
            </a:endParaRPr>
          </a:p>
          <a:p>
            <a:pPr eaLnBrk="1" hangingPunct="1"/>
            <a:endParaRPr lang="ru-RU" altLang="ru-RU" sz="2600" dirty="0" smtClean="0"/>
          </a:p>
        </p:txBody>
      </p:sp>
      <p:sp>
        <p:nvSpPr>
          <p:cNvPr id="717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79250" y="6350000"/>
            <a:ext cx="412750" cy="508000"/>
          </a:xfrm>
          <a:gradFill rotWithShape="0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FF9AAF0A-AA51-4F56-82FD-96FB530D441C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 flipV="1">
            <a:off x="11779250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5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0" name="Прямоугольник 12"/>
          <p:cNvSpPr>
            <a:spLocks noChangeArrowheads="1"/>
          </p:cNvSpPr>
          <p:nvPr/>
        </p:nvSpPr>
        <p:spPr bwMode="auto">
          <a:xfrm>
            <a:off x="2556531" y="6102695"/>
            <a:ext cx="72176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600" dirty="0"/>
              <a:t> </a:t>
            </a: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за первое полугодие 2023 г.  -   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211 805</a:t>
            </a: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987160"/>
              </p:ext>
            </p:extLst>
          </p:nvPr>
        </p:nvGraphicFramePr>
        <p:xfrm>
          <a:off x="1136757" y="1681825"/>
          <a:ext cx="936498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ctrTitle"/>
          </p:nvPr>
        </p:nvSpPr>
        <p:spPr>
          <a:xfrm>
            <a:off x="2894728" y="0"/>
            <a:ext cx="8670925" cy="1233488"/>
          </a:xfrm>
        </p:spPr>
        <p:txBody>
          <a:bodyPr anchor="ctr"/>
          <a:lstStyle/>
          <a:p>
            <a:pPr eaLnBrk="1" hangingPunct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активные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администраторы начислений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уровня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полугодие 2023 г.</a:t>
            </a:r>
            <a:endParaRPr lang="ru-RU" alt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65938" y="1233488"/>
            <a:ext cx="4913312" cy="5624512"/>
          </a:xfrm>
        </p:spPr>
        <p:txBody>
          <a:bodyPr anchor="ctr"/>
          <a:lstStyle/>
          <a:p>
            <a:pPr algn="just"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1024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07813" y="6308725"/>
            <a:ext cx="484187" cy="549275"/>
          </a:xfrm>
          <a:gradFill rotWithShape="1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26D9710B-DDA8-4588-8D3E-5D3C8995CD1D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11707813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7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9385725"/>
              </p:ext>
            </p:extLst>
          </p:nvPr>
        </p:nvGraphicFramePr>
        <p:xfrm>
          <a:off x="516468" y="1625601"/>
          <a:ext cx="10707159" cy="5452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061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ctrTitle"/>
          </p:nvPr>
        </p:nvSpPr>
        <p:spPr>
          <a:xfrm>
            <a:off x="2894728" y="0"/>
            <a:ext cx="8670925" cy="1233488"/>
          </a:xfrm>
        </p:spPr>
        <p:txBody>
          <a:bodyPr anchor="ctr"/>
          <a:lstStyle/>
          <a:p>
            <a:pPr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активные администраторы начислений краевого уровня за первое полугодие 2023 г. </a:t>
            </a:r>
            <a:endParaRPr lang="ru-RU" alt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65938" y="1233488"/>
            <a:ext cx="4913312" cy="5624512"/>
          </a:xfrm>
        </p:spPr>
        <p:txBody>
          <a:bodyPr anchor="ctr"/>
          <a:lstStyle/>
          <a:p>
            <a:pPr algn="just"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1024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07813" y="6308725"/>
            <a:ext cx="484187" cy="549275"/>
          </a:xfrm>
          <a:gradFill rotWithShape="1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26D9710B-DDA8-4588-8D3E-5D3C8995CD1D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11707813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7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1462843"/>
              </p:ext>
            </p:extLst>
          </p:nvPr>
        </p:nvGraphicFramePr>
        <p:xfrm>
          <a:off x="0" y="1376737"/>
          <a:ext cx="11565653" cy="5459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291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ctrTitle"/>
          </p:nvPr>
        </p:nvSpPr>
        <p:spPr>
          <a:xfrm>
            <a:off x="3108325" y="0"/>
            <a:ext cx="8670925" cy="1233488"/>
          </a:xfrm>
        </p:spPr>
        <p:txBody>
          <a:bodyPr anchor="ctr"/>
          <a:lstStyle/>
          <a:p>
            <a:pPr eaLnBrk="1" hangingPunct="1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с ГИС ГМП </a:t>
            </a:r>
            <a:endParaRPr lang="ru-RU" altLang="ru-RU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65938" y="1233488"/>
            <a:ext cx="4913312" cy="5624512"/>
          </a:xfrm>
        </p:spPr>
        <p:txBody>
          <a:bodyPr anchor="ctr"/>
          <a:lstStyle/>
          <a:p>
            <a:pPr algn="just"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1024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07813" y="6308725"/>
            <a:ext cx="484187" cy="549275"/>
          </a:xfrm>
          <a:gradFill rotWithShape="1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26D9710B-DDA8-4588-8D3E-5D3C8995CD1D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11707813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7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>
            <a:off x="1158081" y="1055566"/>
            <a:ext cx="8670925" cy="123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just" eaLnBrk="1" hangingPunct="1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http://altay.roskazna.ru/gis/gis-gmp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-Каждый администратор начислений может отслеживать свой рейтинг на сайте УФК Алтайского края начислений, обновляется ежемесячно.</a:t>
            </a:r>
          </a:p>
          <a:p>
            <a:pPr algn="just" eaLnBrk="1" hangingPunct="1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857" y="1931458"/>
            <a:ext cx="9714286" cy="4228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ctrTitle"/>
          </p:nvPr>
        </p:nvSpPr>
        <p:spPr>
          <a:xfrm>
            <a:off x="2971800" y="-10318"/>
            <a:ext cx="8425613" cy="1233488"/>
          </a:xfrm>
        </p:spPr>
        <p:txBody>
          <a:bodyPr anchor="ctr"/>
          <a:lstStyle/>
          <a:p>
            <a:pPr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 начислений в ГИС ГМП </a:t>
            </a:r>
            <a:endParaRPr lang="ru-RU" alt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65938" y="1233488"/>
            <a:ext cx="4913312" cy="5624512"/>
          </a:xfrm>
        </p:spPr>
        <p:txBody>
          <a:bodyPr anchor="ctr"/>
          <a:lstStyle/>
          <a:p>
            <a:pPr algn="just"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1024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07813" y="6308725"/>
            <a:ext cx="484187" cy="549275"/>
          </a:xfrm>
          <a:gradFill rotWithShape="1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26D9710B-DDA8-4588-8D3E-5D3C8995CD1D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11707813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7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10" y="4533425"/>
            <a:ext cx="4317403" cy="14478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32" y="1516824"/>
            <a:ext cx="10870395" cy="27334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41" y="4250315"/>
            <a:ext cx="6678633" cy="173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1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ctrTitle"/>
          </p:nvPr>
        </p:nvSpPr>
        <p:spPr>
          <a:xfrm>
            <a:off x="2971800" y="-10318"/>
            <a:ext cx="8425613" cy="1233488"/>
          </a:xfrm>
        </p:spPr>
        <p:txBody>
          <a:bodyPr anchor="ctr"/>
          <a:lstStyle/>
          <a:p>
            <a:pPr eaLnBrk="1" hangingPunct="1"/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справочной системы </a:t>
            </a:r>
            <a:r>
              <a:rPr lang="en-US" sz="2800" b="1" dirty="0"/>
              <a:t>Digit </a:t>
            </a:r>
            <a:r>
              <a:rPr lang="ru-RU" sz="2800" b="1" dirty="0" smtClean="0"/>
              <a:t>Вики в ГИС ЕИС</a:t>
            </a:r>
            <a:endParaRPr lang="ru-RU" alt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65938" y="1233488"/>
            <a:ext cx="4913312" cy="5624512"/>
          </a:xfrm>
        </p:spPr>
        <p:txBody>
          <a:bodyPr anchor="ctr"/>
          <a:lstStyle/>
          <a:p>
            <a:pPr algn="just"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1024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07813" y="6308725"/>
            <a:ext cx="484187" cy="549275"/>
          </a:xfrm>
          <a:gradFill rotWithShape="1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26D9710B-DDA8-4588-8D3E-5D3C8995CD1D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11707813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7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4" y="1906109"/>
            <a:ext cx="5690111" cy="3493205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629606" y="1407859"/>
            <a:ext cx="4684388" cy="49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Увидеть можно при входе в систему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6210765" y="1407859"/>
            <a:ext cx="4684388" cy="49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167" y="1906108"/>
            <a:ext cx="5645646" cy="349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5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71613"/>
            <a:ext cx="12192000" cy="2446337"/>
          </a:xfrm>
        </p:spPr>
        <p:txBody>
          <a:bodyPr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77150" y="4976813"/>
            <a:ext cx="4233863" cy="165576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  </a:t>
            </a:r>
          </a:p>
        </p:txBody>
      </p:sp>
      <p:pic>
        <p:nvPicPr>
          <p:cNvPr id="11268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51263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15309</TotalTime>
  <Words>117</Words>
  <Application>Microsoft Office PowerPoint</Application>
  <PresentationFormat>Широкоэкранный</PresentationFormat>
  <Paragraphs>38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   О выполнении требований Федерального закона от 27.07.2010 №210-ФЗ «Об организации предоставления государственных и муниципальных услуг» администраторами начислений Алтайского края в Государственной информационной системе о государственных и муниципальных платежах</vt:lpstr>
      <vt:lpstr>Сведения о количестве переданных начислений в ГИС ГМП за первое полугодие 2023 г.</vt:lpstr>
      <vt:lpstr>Наиболее активные администраторы начислений муниципального уровня за первое полугодие 2023 г.</vt:lpstr>
      <vt:lpstr>Наиболее активные администраторы начислений краевого уровня за первое полугодие 2023 г. </vt:lpstr>
      <vt:lpstr>Рейтинг взаимодействия с ГИС ГМП </vt:lpstr>
      <vt:lpstr>Импорт начислений в ГИС ГМП </vt:lpstr>
      <vt:lpstr>Внедрение справочной системы Digit Вики в ГИС ЕИС</vt:lpstr>
      <vt:lpstr> 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Ростоцкий Александр Александрович</dc:creator>
  <cp:lastModifiedBy>Пикулин Юрий Константинович</cp:lastModifiedBy>
  <cp:revision>238</cp:revision>
  <cp:lastPrinted>2016-08-24T09:21:29Z</cp:lastPrinted>
  <dcterms:created xsi:type="dcterms:W3CDTF">2016-06-14T05:16:23Z</dcterms:created>
  <dcterms:modified xsi:type="dcterms:W3CDTF">2023-07-25T04:11:48Z</dcterms:modified>
</cp:coreProperties>
</file>