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3" r:id="rId4"/>
    <p:sldId id="268" r:id="rId5"/>
    <p:sldId id="273" r:id="rId6"/>
    <p:sldId id="274" r:id="rId7"/>
    <p:sldId id="275" r:id="rId8"/>
    <p:sldId id="260" r:id="rId9"/>
  </p:sldIdLst>
  <p:sldSz cx="12192000" cy="6858000"/>
  <p:notesSz cx="6797675" cy="9928225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5B9BD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97140" autoAdjust="0"/>
  </p:normalViewPr>
  <p:slideViewPr>
    <p:cSldViewPr snapToGrid="0">
      <p:cViewPr varScale="1">
        <p:scale>
          <a:sx n="114" d="100"/>
          <a:sy n="114" d="100"/>
        </p:scale>
        <p:origin x="24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5" cy="36004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kp\Desktop\333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kp\Desktop\22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Лист1!$A$1:$L$1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Лист1!$A$2:$L$2</c:f>
              <c:numCache>
                <c:formatCode>General</c:formatCode>
                <c:ptCount val="12"/>
                <c:pt idx="0">
                  <c:v>24770</c:v>
                </c:pt>
                <c:pt idx="1">
                  <c:v>28490</c:v>
                </c:pt>
                <c:pt idx="2">
                  <c:v>51552</c:v>
                </c:pt>
                <c:pt idx="3">
                  <c:v>38219</c:v>
                </c:pt>
                <c:pt idx="4">
                  <c:v>32004</c:v>
                </c:pt>
                <c:pt idx="5">
                  <c:v>34910</c:v>
                </c:pt>
                <c:pt idx="6">
                  <c:v>26696</c:v>
                </c:pt>
                <c:pt idx="7">
                  <c:v>27034</c:v>
                </c:pt>
                <c:pt idx="8">
                  <c:v>35548</c:v>
                </c:pt>
                <c:pt idx="9">
                  <c:v>31535</c:v>
                </c:pt>
                <c:pt idx="10">
                  <c:v>32512</c:v>
                </c:pt>
                <c:pt idx="11">
                  <c:v>36332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9381096"/>
        <c:axId val="109381488"/>
        <c:axId val="0"/>
      </c:bar3DChart>
      <c:catAx>
        <c:axId val="1093810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09381488"/>
        <c:crosses val="autoZero"/>
        <c:auto val="1"/>
        <c:lblAlgn val="ctr"/>
        <c:lblOffset val="100"/>
        <c:noMultiLvlLbl val="0"/>
      </c:catAx>
      <c:valAx>
        <c:axId val="10938148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093810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20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441666666666666"/>
          <c:y val="2.3148148148148147E-3"/>
          <c:w val="0.54704294030723133"/>
          <c:h val="0.77541515524375759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0964910819857779"/>
          <c:y val="9.0274435969512346E-2"/>
          <c:w val="0.59015419947506564"/>
          <c:h val="0.90959294536357593"/>
        </c:manualLayout>
      </c:layout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"/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4"/>
            <c:bubble3D val="0"/>
            <c:explosion val="0"/>
          </c:dPt>
          <c:dLbls>
            <c:dLbl>
              <c:idx val="0"/>
              <c:layout>
                <c:manualLayout>
                  <c:x val="6.2807569480872683E-2"/>
                  <c:y val="-6.4806042415226833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4.1550611588226039E-2"/>
                  <c:y val="-4.7654713997205443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257148651836802"/>
                      <c:h val="5.7270375380901899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7.1420597357267857E-2"/>
                  <c:y val="5.661814435271021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0.10420910535128343"/>
                  <c:y val="8.3763816018998197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4.2981857332330786E-2"/>
                  <c:y val="-0.17111112608146334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Лист2!$A$1:$E$1</c:f>
              <c:strCache>
                <c:ptCount val="5"/>
                <c:pt idx="0">
                  <c:v>город Барнаул</c:v>
                </c:pt>
                <c:pt idx="1">
                  <c:v>Тальменский район</c:v>
                </c:pt>
                <c:pt idx="2">
                  <c:v>Топчихинский район</c:v>
                </c:pt>
                <c:pt idx="3">
                  <c:v>Михайловский район</c:v>
                </c:pt>
                <c:pt idx="4">
                  <c:v>Прочие ОМСУ</c:v>
                </c:pt>
              </c:strCache>
            </c:strRef>
          </c:cat>
          <c:val>
            <c:numRef>
              <c:f>Лист2!$A$2:$E$2</c:f>
              <c:numCache>
                <c:formatCode>General</c:formatCode>
                <c:ptCount val="5"/>
                <c:pt idx="0">
                  <c:v>90840</c:v>
                </c:pt>
                <c:pt idx="1">
                  <c:v>17318</c:v>
                </c:pt>
                <c:pt idx="2">
                  <c:v>10442</c:v>
                </c:pt>
                <c:pt idx="3">
                  <c:v>10172</c:v>
                </c:pt>
                <c:pt idx="4">
                  <c:v>206460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6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6145250211620538E-2"/>
          <c:y val="0.10691147471983253"/>
          <c:w val="0.84529334548823643"/>
          <c:h val="0.81344965559994031"/>
        </c:manualLayout>
      </c:layout>
      <c:pie3DChart>
        <c:varyColors val="1"/>
        <c:ser>
          <c:idx val="0"/>
          <c:order val="0"/>
          <c:explosion val="1"/>
          <c:dPt>
            <c:idx val="0"/>
            <c:bubble3D val="0"/>
            <c:explosion val="2"/>
          </c:dPt>
          <c:dPt>
            <c:idx val="2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6.2453597283030661E-3"/>
                  <c:y val="2.597648075929594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2.0307512910311451E-2"/>
                  <c:y val="2.1190804371271348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6.0402337276195643E-3"/>
                  <c:y val="-0.11385179698557461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473635661431782"/>
                      <c:h val="0.10402076969994115"/>
                    </c:manualLayout>
                  </c15:layout>
                </c:ext>
              </c:extLst>
            </c:dLbl>
            <c:dLbl>
              <c:idx val="3"/>
              <c:layout>
                <c:manualLayout>
                  <c:x val="-2.0493398609195204E-2"/>
                  <c:y val="-7.2021655997354689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5.4265603251465504E-2"/>
                  <c:y val="3.2551724769105216E-1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Лист2!$A$1:$E$1</c:f>
              <c:strCache>
                <c:ptCount val="5"/>
                <c:pt idx="0">
                  <c:v>Инспекция гостехнадзора Алтайского края</c:v>
                </c:pt>
                <c:pt idx="1">
                  <c:v>Минприроды Алтайского края</c:v>
                </c:pt>
                <c:pt idx="2">
                  <c:v>Управление юстиции Алтайского края</c:v>
                </c:pt>
                <c:pt idx="3">
                  <c:v>Минсоцзащиты Алтайского края</c:v>
                </c:pt>
                <c:pt idx="4">
                  <c:v>Прочие краевые администраторы начислений</c:v>
                </c:pt>
              </c:strCache>
            </c:strRef>
          </c:cat>
          <c:val>
            <c:numRef>
              <c:f>Лист2!$A$2:$E$2</c:f>
              <c:numCache>
                <c:formatCode>General</c:formatCode>
                <c:ptCount val="5"/>
                <c:pt idx="0">
                  <c:v>24997</c:v>
                </c:pt>
                <c:pt idx="1">
                  <c:v>10174</c:v>
                </c:pt>
                <c:pt idx="2">
                  <c:v>10209</c:v>
                </c:pt>
                <c:pt idx="3">
                  <c:v>6278</c:v>
                </c:pt>
                <c:pt idx="4">
                  <c:v>12712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E7E4447-0BE9-4764-AF48-C3EC7146BD9A}" type="datetimeFigureOut">
              <a:rPr lang="ru-RU"/>
              <a:pPr>
                <a:defRPr/>
              </a:pPr>
              <a:t>30.01.2023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11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2D399F5-3615-413C-8CF0-2CD8E45B721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142724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D1C59BE-997A-4EC2-970E-E5AF4533FA64}" type="slidenum">
              <a:rPr lang="ru-RU" altLang="ru-RU" smtClean="0"/>
              <a:pPr/>
              <a:t>1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810698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B0072F95-DE50-40E3-92F0-9D9754ECAF25}" type="slidenum">
              <a:rPr lang="ru-RU" altLang="ru-RU" smtClean="0"/>
              <a:pPr/>
              <a:t>2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34716895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4C605298-5DAC-4883-8587-8374B04AFD9F}" type="slidenum">
              <a:rPr lang="ru-RU" altLang="ru-RU" smtClean="0"/>
              <a:pPr/>
              <a:t>8</a:t>
            </a:fld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70895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0F5BBB-D56B-4E13-A4B4-8DB297657DE0}" type="datetime1">
              <a:rPr lang="ru-RU"/>
              <a:pPr>
                <a:defRPr/>
              </a:pPr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7DD472-733C-4675-9891-D8B9E685B7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23368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4DD09C-C9C5-44E9-B772-8708EADE9C19}" type="datetime1">
              <a:rPr lang="ru-RU"/>
              <a:pPr>
                <a:defRPr/>
              </a:pPr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B80F5B-2240-4D89-B298-75C3A523AAC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13575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822D2-58D2-4E73-8266-3784EBFE4CB5}" type="datetime1">
              <a:rPr lang="ru-RU"/>
              <a:pPr>
                <a:defRPr/>
              </a:pPr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9C124-9608-4EBE-9128-F959E6E4AC9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72632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387F63-F971-42DA-BABB-23B4209CB875}" type="datetime1">
              <a:rPr lang="ru-RU"/>
              <a:pPr>
                <a:defRPr/>
              </a:pPr>
              <a:t>30.01.2023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512D0-8792-4CF5-AD7D-F5F2043C8B6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42389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69DC9D-F513-4AC7-9A02-571B02BED719}" type="datetime1">
              <a:rPr lang="ru-RU"/>
              <a:pPr>
                <a:defRPr/>
              </a:pPr>
              <a:t>30.01.2023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0BF77-0880-42F8-91B9-A29C39EEA5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91907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7F2F7-3241-409B-B971-0A12120E320D}" type="datetime1">
              <a:rPr lang="ru-RU"/>
              <a:pPr>
                <a:defRPr/>
              </a:pPr>
              <a:t>30.01.2023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A10FF-B440-4986-98C2-04971B5397B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613725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46D471-D494-4AD0-A7C8-6E26C85739BE}" type="datetime1">
              <a:rPr lang="ru-RU"/>
              <a:pPr>
                <a:defRPr/>
              </a:pPr>
              <a:t>30.01.2023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42F671-CBC1-4AC0-A3EE-656607C8921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24484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F018D-F02A-4A31-AD1D-0A878819B901}" type="datetime1">
              <a:rPr lang="ru-RU"/>
              <a:pPr>
                <a:defRPr/>
              </a:pPr>
              <a:t>30.01.2023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9A87EB-0F26-436D-87C1-9A4B81E597D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78828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2C38B8-8D50-4C2B-B795-7F3BBB6C5EB3}" type="datetime1">
              <a:rPr lang="ru-RU"/>
              <a:pPr>
                <a:defRPr/>
              </a:pPr>
              <a:t>30.01.2023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07584D-E915-45C2-A3DA-E47BFE53645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1216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32B46-1DED-4E07-A1BD-8104748D25CF}" type="datetime1">
              <a:rPr lang="ru-RU"/>
              <a:pPr>
                <a:defRPr/>
              </a:pPr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F0878-682B-43BE-9BAC-F2DD1AC1599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53566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10E1D-0D1D-46B4-80C5-21E9949A60F3}" type="datetime1">
              <a:rPr lang="ru-RU"/>
              <a:pPr>
                <a:defRPr/>
              </a:pPr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6D4A2A-5E8D-4BCC-8DB2-39CC2AA107E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6540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B466591-04AC-4662-AB55-6E37D8EA1F22}" type="datetime1">
              <a:rPr lang="ru-RU"/>
              <a:pPr>
                <a:defRPr/>
              </a:pPr>
              <a:t>30.01.2023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22FAD851-8A8F-48A9-8AF2-DE1D2F2546C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71613"/>
            <a:ext cx="12192000" cy="3730625"/>
          </a:xfrm>
        </p:spPr>
        <p:txBody>
          <a:bodyPr rtlCol="0" anchor="ctr">
            <a:normAutofit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ru-RU" altLang="ru-RU" sz="1600" dirty="0"/>
              <a:t/>
            </a:r>
            <a:br>
              <a:rPr lang="ru-RU" altLang="ru-RU" sz="1600" dirty="0"/>
            </a:br>
            <a:r>
              <a:rPr lang="ru-RU" altLang="ru-RU" sz="1600" dirty="0"/>
              <a:t> </a:t>
            </a:r>
            <a:br>
              <a:rPr lang="ru-RU" altLang="ru-RU" sz="1600" dirty="0"/>
            </a:b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выполнении </a:t>
            </a:r>
            <a:r>
              <a:rPr lang="ru-RU" alt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Федерального закона от 27.07.2010 №210-ФЗ «Об организации предоставления государственных и муниципальных услуг» администраторами начислений Алтайского края в Государственной информационной системе о государственных и муниципальных </a:t>
            </a:r>
            <a:r>
              <a:rPr lang="ru-RU" alt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платежах</a:t>
            </a:r>
            <a:endParaRPr lang="ru-RU" sz="32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51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324600" y="5202238"/>
            <a:ext cx="5867400" cy="165576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r" eaLnBrk="1" hangingPunct="1">
              <a:spcBef>
                <a:spcPct val="0"/>
              </a:spcBef>
            </a:pPr>
            <a:r>
              <a:rPr lang="ru-RU" alt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Пикулин Юрий Константинович </a:t>
            </a:r>
          </a:p>
          <a:p>
            <a:pPr algn="r" eaLnBrk="1" hangingPunct="1">
              <a:spcBef>
                <a:spcPct val="0"/>
              </a:spcBef>
            </a:pPr>
            <a:r>
              <a:rPr lang="ru-RU" alt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КГБУ ОЭПАК</a:t>
            </a:r>
          </a:p>
        </p:txBody>
      </p:sp>
      <p:pic>
        <p:nvPicPr>
          <p:cNvPr id="2052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51263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3"/>
          <p:cNvSpPr>
            <a:spLocks noGrp="1"/>
          </p:cNvSpPr>
          <p:nvPr>
            <p:ph type="ctrTitle"/>
          </p:nvPr>
        </p:nvSpPr>
        <p:spPr>
          <a:xfrm>
            <a:off x="3054350" y="-7144"/>
            <a:ext cx="8574087" cy="1233488"/>
          </a:xfrm>
        </p:spPr>
        <p:txBody>
          <a:bodyPr anchor="ctr"/>
          <a:lstStyle/>
          <a:p>
            <a:pPr eaLnBrk="1" hangingPunct="1"/>
            <a:r>
              <a:rPr lang="ru-RU" alt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количестве переданных начислений в ГИС ГМП за 2022 г.</a:t>
            </a:r>
          </a:p>
        </p:txBody>
      </p:sp>
      <p:sp>
        <p:nvSpPr>
          <p:cNvPr id="7171" name="Подзаголовок 4"/>
          <p:cNvSpPr>
            <a:spLocks noGrp="1"/>
          </p:cNvSpPr>
          <p:nvPr>
            <p:ph type="subTitle" idx="1"/>
          </p:nvPr>
        </p:nvSpPr>
        <p:spPr>
          <a:xfrm>
            <a:off x="0" y="1233488"/>
            <a:ext cx="11779250" cy="5624512"/>
          </a:xfrm>
        </p:spPr>
        <p:txBody>
          <a:bodyPr anchor="ctr"/>
          <a:lstStyle/>
          <a:p>
            <a:pPr eaLnBrk="1" hangingPunct="1"/>
            <a:r>
              <a:rPr lang="ru-RU" altLang="ru-RU" sz="2000" dirty="0" smtClean="0">
                <a:solidFill>
                  <a:srgbClr val="002060"/>
                </a:solidFill>
              </a:rPr>
              <a:t>                                                                                                                  </a:t>
            </a:r>
          </a:p>
          <a:p>
            <a:pPr eaLnBrk="1" hangingPunct="1"/>
            <a:endParaRPr lang="ru-RU" altLang="ru-RU" sz="2000" dirty="0" smtClean="0">
              <a:solidFill>
                <a:srgbClr val="002060"/>
              </a:solidFill>
            </a:endParaRPr>
          </a:p>
          <a:p>
            <a:pPr eaLnBrk="1" hangingPunct="1"/>
            <a:endParaRPr lang="ru-RU" altLang="ru-RU" sz="2000" dirty="0" smtClean="0">
              <a:solidFill>
                <a:srgbClr val="002060"/>
              </a:solidFill>
            </a:endParaRPr>
          </a:p>
          <a:p>
            <a:pPr eaLnBrk="1" hangingPunct="1"/>
            <a:endParaRPr lang="ru-RU" altLang="ru-RU" sz="2000" dirty="0" smtClean="0">
              <a:solidFill>
                <a:srgbClr val="002060"/>
              </a:solidFill>
            </a:endParaRPr>
          </a:p>
          <a:p>
            <a:pPr eaLnBrk="1" hangingPunct="1"/>
            <a:endParaRPr lang="ru-RU" altLang="ru-RU" sz="2600" dirty="0" smtClean="0"/>
          </a:p>
        </p:txBody>
      </p:sp>
      <p:sp>
        <p:nvSpPr>
          <p:cNvPr id="717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11779250" y="6350000"/>
            <a:ext cx="412750" cy="508000"/>
          </a:xfrm>
          <a:gradFill rotWithShape="0">
            <a:gsLst>
              <a:gs pos="0">
                <a:srgbClr val="002060"/>
              </a:gs>
              <a:gs pos="100000">
                <a:schemeClr val="bg1">
                  <a:alpha val="0"/>
                </a:schemeClr>
              </a:gs>
            </a:gsLst>
            <a:lin ang="18000000"/>
          </a:gra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FF9AAF0A-AA51-4F56-82FD-96FB530D441C}" type="slidenum">
              <a:rPr lang="ru-RU" altLang="ru-RU" sz="2000" smtClean="0">
                <a:solidFill>
                  <a:srgbClr val="002060"/>
                </a:solidFill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ru-RU" altLang="ru-RU" sz="2000" smtClean="0">
              <a:solidFill>
                <a:srgbClr val="002060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V="1">
            <a:off x="0" y="1219199"/>
            <a:ext cx="12192000" cy="14515"/>
          </a:xfrm>
          <a:prstGeom prst="line">
            <a:avLst/>
          </a:prstGeom>
          <a:ln w="12700">
            <a:gradFill flip="none" rotWithShape="1">
              <a:gsLst>
                <a:gs pos="0">
                  <a:srgbClr val="FF000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flipH="1" flipV="1">
            <a:off x="11779250" y="0"/>
            <a:ext cx="0" cy="6835775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5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435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0" name="Прямоугольник 12"/>
          <p:cNvSpPr>
            <a:spLocks noChangeArrowheads="1"/>
          </p:cNvSpPr>
          <p:nvPr/>
        </p:nvSpPr>
        <p:spPr bwMode="auto">
          <a:xfrm>
            <a:off x="3892171" y="6102695"/>
            <a:ext cx="463498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600" dirty="0"/>
              <a:t> </a:t>
            </a:r>
            <a:r>
              <a:rPr lang="ru-RU" alt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за 2022 г.  -   </a:t>
            </a: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399 602</a:t>
            </a:r>
            <a:r>
              <a:rPr lang="ru-RU" alt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alt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5420907"/>
              </p:ext>
            </p:extLst>
          </p:nvPr>
        </p:nvGraphicFramePr>
        <p:xfrm>
          <a:off x="1527175" y="1743470"/>
          <a:ext cx="936498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108325" y="0"/>
            <a:ext cx="8670925" cy="1233488"/>
          </a:xfrm>
        </p:spPr>
        <p:txBody>
          <a:bodyPr rtlCol="0" anchor="ctr">
            <a:norm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активные администраторы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уровня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г</a:t>
            </a:r>
            <a:r>
              <a:rPr lang="ru-RU" alt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19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865938" y="1233488"/>
            <a:ext cx="4913312" cy="5624512"/>
          </a:xfrm>
        </p:spPr>
        <p:txBody>
          <a:bodyPr anchor="ctr"/>
          <a:lstStyle/>
          <a:p>
            <a:pPr algn="just" eaLnBrk="1" hangingPunct="1"/>
            <a:r>
              <a:rPr lang="ru-RU" altLang="ru-RU" sz="2000" dirty="0" smtClean="0">
                <a:solidFill>
                  <a:srgbClr val="002060"/>
                </a:solidFill>
              </a:rPr>
              <a:t>	</a:t>
            </a:r>
          </a:p>
        </p:txBody>
      </p:sp>
      <p:sp>
        <p:nvSpPr>
          <p:cNvPr id="9220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11779250" y="6308725"/>
            <a:ext cx="412750" cy="549275"/>
          </a:xfrm>
          <a:gradFill rotWithShape="1">
            <a:gsLst>
              <a:gs pos="0">
                <a:srgbClr val="002060"/>
              </a:gs>
              <a:gs pos="100000">
                <a:schemeClr val="bg1">
                  <a:alpha val="0"/>
                </a:schemeClr>
              </a:gs>
            </a:gsLst>
            <a:lin ang="18000000"/>
          </a:gra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8C974593-DB5F-42AA-BF86-6D51C576A8E9}" type="slidenum">
              <a:rPr lang="ru-RU" altLang="ru-RU" sz="2000" smtClean="0">
                <a:solidFill>
                  <a:srgbClr val="002060"/>
                </a:solidFill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2000" smtClean="0">
              <a:solidFill>
                <a:srgbClr val="00206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0" y="1219199"/>
            <a:ext cx="12192000" cy="14515"/>
          </a:xfrm>
          <a:prstGeom prst="line">
            <a:avLst/>
          </a:prstGeom>
          <a:ln w="12700">
            <a:gradFill flip="none" rotWithShape="1">
              <a:gsLst>
                <a:gs pos="0">
                  <a:srgbClr val="FF000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 flipV="1">
            <a:off x="11779250" y="0"/>
            <a:ext cx="0" cy="6835775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223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435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Диаграмма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9036378"/>
              </p:ext>
            </p:extLst>
          </p:nvPr>
        </p:nvGraphicFramePr>
        <p:xfrm>
          <a:off x="-24000" y="1233714"/>
          <a:ext cx="6120000" cy="601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023103"/>
              </p:ext>
            </p:extLst>
          </p:nvPr>
        </p:nvGraphicFramePr>
        <p:xfrm>
          <a:off x="1102178" y="1518557"/>
          <a:ext cx="9307285" cy="4702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1368332"/>
              </p:ext>
            </p:extLst>
          </p:nvPr>
        </p:nvGraphicFramePr>
        <p:xfrm>
          <a:off x="0" y="1684791"/>
          <a:ext cx="11779249" cy="48985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3"/>
          <p:cNvSpPr>
            <a:spLocks noGrp="1"/>
          </p:cNvSpPr>
          <p:nvPr>
            <p:ph type="ctrTitle"/>
          </p:nvPr>
        </p:nvSpPr>
        <p:spPr>
          <a:xfrm>
            <a:off x="3108325" y="0"/>
            <a:ext cx="8670925" cy="1233488"/>
          </a:xfrm>
        </p:spPr>
        <p:txBody>
          <a:bodyPr anchor="ctr"/>
          <a:lstStyle/>
          <a:p>
            <a:pPr eaLnBrk="1" hangingPunct="1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активные администраторы начислений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краевого уровня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г. </a:t>
            </a:r>
          </a:p>
        </p:txBody>
      </p:sp>
      <p:sp>
        <p:nvSpPr>
          <p:cNvPr id="819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865938" y="1233488"/>
            <a:ext cx="4913312" cy="5624512"/>
          </a:xfrm>
        </p:spPr>
        <p:txBody>
          <a:bodyPr anchor="ctr"/>
          <a:lstStyle/>
          <a:p>
            <a:pPr algn="just" eaLnBrk="1" hangingPunct="1"/>
            <a:r>
              <a:rPr lang="ru-RU" altLang="ru-RU" sz="2000" dirty="0" smtClean="0">
                <a:solidFill>
                  <a:srgbClr val="002060"/>
                </a:solidFill>
              </a:rPr>
              <a:t>	</a:t>
            </a:r>
          </a:p>
        </p:txBody>
      </p:sp>
      <p:sp>
        <p:nvSpPr>
          <p:cNvPr id="8196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11779250" y="6308725"/>
            <a:ext cx="412750" cy="549275"/>
          </a:xfrm>
          <a:gradFill rotWithShape="1">
            <a:gsLst>
              <a:gs pos="0">
                <a:srgbClr val="002060"/>
              </a:gs>
              <a:gs pos="100000">
                <a:schemeClr val="bg1">
                  <a:alpha val="0"/>
                </a:schemeClr>
              </a:gs>
            </a:gsLst>
            <a:lin ang="18000000"/>
          </a:gra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0237BA49-190B-4568-8E3F-529BC9057C5B}" type="slidenum">
              <a:rPr lang="ru-RU" altLang="ru-RU" sz="2000" smtClean="0">
                <a:solidFill>
                  <a:srgbClr val="002060"/>
                </a:solidFill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2000" smtClean="0">
              <a:solidFill>
                <a:srgbClr val="00206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0" y="1219199"/>
            <a:ext cx="12192000" cy="14515"/>
          </a:xfrm>
          <a:prstGeom prst="line">
            <a:avLst/>
          </a:prstGeom>
          <a:ln w="12700">
            <a:gradFill flip="none" rotWithShape="1">
              <a:gsLst>
                <a:gs pos="0">
                  <a:srgbClr val="FF000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 flipV="1">
            <a:off x="11779250" y="0"/>
            <a:ext cx="0" cy="6835775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9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435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605558"/>
              </p:ext>
            </p:extLst>
          </p:nvPr>
        </p:nvGraphicFramePr>
        <p:xfrm>
          <a:off x="422032" y="1247777"/>
          <a:ext cx="11023042" cy="5587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3"/>
          <p:cNvSpPr>
            <a:spLocks noGrp="1"/>
          </p:cNvSpPr>
          <p:nvPr>
            <p:ph type="ctrTitle"/>
          </p:nvPr>
        </p:nvSpPr>
        <p:spPr>
          <a:xfrm>
            <a:off x="3108325" y="0"/>
            <a:ext cx="8670925" cy="1233488"/>
          </a:xfrm>
        </p:spPr>
        <p:txBody>
          <a:bodyPr anchor="ctr"/>
          <a:lstStyle/>
          <a:p>
            <a:pPr eaLnBrk="1" hangingPunct="1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Рейтинг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 с ГИС ГМП </a:t>
            </a:r>
            <a:endParaRPr lang="ru-RU" altLang="ru-RU" sz="3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3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865938" y="1233488"/>
            <a:ext cx="4913312" cy="5624512"/>
          </a:xfrm>
        </p:spPr>
        <p:txBody>
          <a:bodyPr anchor="ctr"/>
          <a:lstStyle/>
          <a:p>
            <a:pPr algn="just" eaLnBrk="1" hangingPunct="1"/>
            <a:r>
              <a:rPr lang="ru-RU" altLang="ru-RU" sz="2000" smtClean="0">
                <a:solidFill>
                  <a:srgbClr val="002060"/>
                </a:solidFill>
              </a:rPr>
              <a:t>	</a:t>
            </a:r>
          </a:p>
        </p:txBody>
      </p:sp>
      <p:sp>
        <p:nvSpPr>
          <p:cNvPr id="1024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11707813" y="6308725"/>
            <a:ext cx="484187" cy="549275"/>
          </a:xfrm>
          <a:gradFill rotWithShape="1">
            <a:gsLst>
              <a:gs pos="0">
                <a:srgbClr val="002060"/>
              </a:gs>
              <a:gs pos="100000">
                <a:schemeClr val="bg1">
                  <a:alpha val="0"/>
                </a:schemeClr>
              </a:gs>
            </a:gsLst>
            <a:lin ang="18000000"/>
          </a:gra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26D9710B-DDA8-4588-8D3E-5D3C8995CD1D}" type="slidenum">
              <a:rPr lang="ru-RU" altLang="ru-RU" sz="2000" smtClean="0">
                <a:solidFill>
                  <a:srgbClr val="002060"/>
                </a:solidFill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2000" smtClean="0">
              <a:solidFill>
                <a:srgbClr val="00206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0" y="1219199"/>
            <a:ext cx="12192000" cy="14515"/>
          </a:xfrm>
          <a:prstGeom prst="line">
            <a:avLst/>
          </a:prstGeom>
          <a:ln w="12700">
            <a:gradFill flip="none" rotWithShape="1">
              <a:gsLst>
                <a:gs pos="0">
                  <a:srgbClr val="FF000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 flipV="1">
            <a:off x="11707813" y="0"/>
            <a:ext cx="0" cy="6835775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7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435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85" y="1585279"/>
            <a:ext cx="11181612" cy="50169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3"/>
          <p:cNvSpPr>
            <a:spLocks noGrp="1"/>
          </p:cNvSpPr>
          <p:nvPr>
            <p:ph type="ctrTitle"/>
          </p:nvPr>
        </p:nvSpPr>
        <p:spPr>
          <a:xfrm>
            <a:off x="2894728" y="0"/>
            <a:ext cx="8670925" cy="1233488"/>
          </a:xfrm>
        </p:spPr>
        <p:txBody>
          <a:bodyPr anchor="ctr"/>
          <a:lstStyle/>
          <a:p>
            <a:pPr eaLnBrk="1" hangingPunct="1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Переход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ГИС ГМП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форматы взаимодействия с информационными системами участников версии 2.5</a:t>
            </a:r>
            <a:endParaRPr lang="ru-RU" altLang="ru-RU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3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865938" y="1233488"/>
            <a:ext cx="4913312" cy="5624512"/>
          </a:xfrm>
        </p:spPr>
        <p:txBody>
          <a:bodyPr anchor="ctr"/>
          <a:lstStyle/>
          <a:p>
            <a:pPr algn="just" eaLnBrk="1" hangingPunct="1"/>
            <a:r>
              <a:rPr lang="ru-RU" altLang="ru-RU" sz="2000" dirty="0" smtClean="0">
                <a:solidFill>
                  <a:srgbClr val="002060"/>
                </a:solidFill>
              </a:rPr>
              <a:t>	</a:t>
            </a:r>
          </a:p>
        </p:txBody>
      </p:sp>
      <p:sp>
        <p:nvSpPr>
          <p:cNvPr id="1024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11707813" y="6308725"/>
            <a:ext cx="484187" cy="549275"/>
          </a:xfrm>
          <a:gradFill rotWithShape="1">
            <a:gsLst>
              <a:gs pos="0">
                <a:srgbClr val="002060"/>
              </a:gs>
              <a:gs pos="100000">
                <a:schemeClr val="bg1">
                  <a:alpha val="0"/>
                </a:schemeClr>
              </a:gs>
            </a:gsLst>
            <a:lin ang="18000000"/>
          </a:gra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26D9710B-DDA8-4588-8D3E-5D3C8995CD1D}" type="slidenum">
              <a:rPr lang="ru-RU" altLang="ru-RU" sz="2000" smtClean="0">
                <a:solidFill>
                  <a:srgbClr val="002060"/>
                </a:solidFill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2000" smtClean="0">
              <a:solidFill>
                <a:srgbClr val="00206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0" y="1219199"/>
            <a:ext cx="12192000" cy="14515"/>
          </a:xfrm>
          <a:prstGeom prst="line">
            <a:avLst/>
          </a:prstGeom>
          <a:ln w="12700">
            <a:gradFill flip="none" rotWithShape="1">
              <a:gsLst>
                <a:gs pos="0">
                  <a:srgbClr val="FF000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 flipV="1">
            <a:off x="11707813" y="0"/>
            <a:ext cx="0" cy="6835775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7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435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>
            <a:off x="386896" y="1495286"/>
            <a:ext cx="11178757" cy="4481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l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 декабря 2022 года в ГИС ГМП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вступи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силу ряд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 в связи с переходом на форматы взаимодействия версии 2.5 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Добавлены дополнительные проверки значений, введенных в поля «Номер казначейского счета или номер счета получателя средств в банке получателя», «БИК ТОФК, структурного подразделения кредитной организации или подразделения Банка России, в котором открыт счет», «Дата, до которой (включительно) актуально выставленное начисление»;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Добавлены новые типы плательщиков (ЮЛ - нерезидент РФ (налогоплательщик, плательщик сбора, плательщик страховых взносов, налоговый агент), ЮЛ - резидент РФ (налогоплательщик, плательщик сбора, плательщик страховых взносов, налоговый агент),  ЮЛ - нерезидентов РФ (при отсутствии КИО или ИНН));</a:t>
            </a:r>
          </a:p>
          <a:p>
            <a:pPr algn="l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• Добавлено описание идентификатора плательщика для ЮЛ нерезидентов РФ (при отсутствии ИНН и КИО);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Сокращение «УПНО (УИП)» заменено на «УПНО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»(Уникальный присваиваемый номер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операции);</a:t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64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3"/>
          <p:cNvSpPr>
            <a:spLocks noGrp="1"/>
          </p:cNvSpPr>
          <p:nvPr>
            <p:ph type="ctrTitle"/>
          </p:nvPr>
        </p:nvSpPr>
        <p:spPr>
          <a:xfrm>
            <a:off x="2726488" y="-10318"/>
            <a:ext cx="8670925" cy="1233488"/>
          </a:xfrm>
        </p:spPr>
        <p:txBody>
          <a:bodyPr anchor="ctr"/>
          <a:lstStyle/>
          <a:p>
            <a:pPr eaLnBrk="1" hangingPunct="1"/>
            <a:r>
              <a:rPr lang="ru-RU" alt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Отмена понижающего коэффициента (скидки) при расчете 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пошлины</a:t>
            </a:r>
            <a:endParaRPr lang="ru-RU" alt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43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865938" y="1233488"/>
            <a:ext cx="4913312" cy="5624512"/>
          </a:xfrm>
        </p:spPr>
        <p:txBody>
          <a:bodyPr anchor="ctr"/>
          <a:lstStyle/>
          <a:p>
            <a:pPr algn="just" eaLnBrk="1" hangingPunct="1"/>
            <a:r>
              <a:rPr lang="ru-RU" altLang="ru-RU" sz="2000" dirty="0" smtClean="0">
                <a:solidFill>
                  <a:srgbClr val="002060"/>
                </a:solidFill>
              </a:rPr>
              <a:t>	</a:t>
            </a:r>
          </a:p>
        </p:txBody>
      </p:sp>
      <p:sp>
        <p:nvSpPr>
          <p:cNvPr id="1024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11707813" y="6308725"/>
            <a:ext cx="484187" cy="549275"/>
          </a:xfrm>
          <a:gradFill rotWithShape="1">
            <a:gsLst>
              <a:gs pos="0">
                <a:srgbClr val="002060"/>
              </a:gs>
              <a:gs pos="100000">
                <a:schemeClr val="bg1">
                  <a:alpha val="0"/>
                </a:schemeClr>
              </a:gs>
            </a:gsLst>
            <a:lin ang="18000000"/>
          </a:grad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fld id="{26D9710B-DDA8-4588-8D3E-5D3C8995CD1D}" type="slidenum">
              <a:rPr lang="ru-RU" altLang="ru-RU" sz="2000" smtClean="0">
                <a:solidFill>
                  <a:srgbClr val="002060"/>
                </a:solidFill>
              </a:rPr>
              <a:pPr algn="ctr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2000" smtClean="0">
              <a:solidFill>
                <a:srgbClr val="002060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flipV="1">
            <a:off x="0" y="1219199"/>
            <a:ext cx="12192000" cy="14515"/>
          </a:xfrm>
          <a:prstGeom prst="line">
            <a:avLst/>
          </a:prstGeom>
          <a:ln w="12700">
            <a:gradFill flip="none" rotWithShape="1">
              <a:gsLst>
                <a:gs pos="0">
                  <a:srgbClr val="FF000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H="1" flipV="1">
            <a:off x="11707813" y="0"/>
            <a:ext cx="0" cy="6835775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47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054350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Заголовок 3"/>
          <p:cNvSpPr txBox="1">
            <a:spLocks/>
          </p:cNvSpPr>
          <p:nvPr/>
        </p:nvSpPr>
        <p:spPr bwMode="auto">
          <a:xfrm>
            <a:off x="457620" y="1483579"/>
            <a:ext cx="11178757" cy="3185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l"/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января 2023 года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применяются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 положения пункта 4 статьи 333.35 части второй Налогового кодекса Российской Федерации в части установления размеров государственной пошлины, установленной за совершение юридически значимых действий в отношении физических лиц, применяемой с учетом коэффициента 0,7 в случае совершения юридически значимых действий с использованием единого портала государственных и муниципальных услуг, региональных порталов государственных и муниципальных услуг и иных порталов, интегрированных с единой системой идентификации и аутентификации.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вышеуказанной даты процедура квитирования в автоматическом режиме факта оплаты с соответствующим начислением с учетом предоставляемых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скидок отключена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ГИС ГМП.</a:t>
            </a:r>
            <a:r>
              <a:rPr lang="ru-RU" sz="1800" dirty="0"/>
              <a:t/>
            </a:r>
            <a:br>
              <a:rPr lang="ru-RU" sz="1800" dirty="0"/>
            </a:br>
            <a:endParaRPr lang="ru-RU" altLang="ru-RU" sz="1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801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471613"/>
            <a:ext cx="12192000" cy="2446337"/>
          </a:xfrm>
        </p:spPr>
        <p:txBody>
          <a:bodyPr rtlCol="0" anchor="ctr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latin typeface="+mn-lt"/>
              </a:rPr>
              <a:t/>
            </a:r>
            <a:br>
              <a:rPr lang="ru-RU" dirty="0" smtClean="0">
                <a:latin typeface="+mn-lt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267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77150" y="4976813"/>
            <a:ext cx="4233863" cy="1655762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smtClean="0"/>
              <a:t>  </a:t>
            </a:r>
          </a:p>
        </p:txBody>
      </p:sp>
      <p:pic>
        <p:nvPicPr>
          <p:cNvPr id="11268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51263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15204</TotalTime>
  <Words>194</Words>
  <Application>Microsoft Office PowerPoint</Application>
  <PresentationFormat>Широкоэкранный</PresentationFormat>
  <Paragraphs>48</Paragraphs>
  <Slides>8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Тема Office</vt:lpstr>
      <vt:lpstr>   О выполнении требований Федерального закона от 27.07.2010 №210-ФЗ «Об организации предоставления государственных и муниципальных услуг» администраторами начислений Алтайского края в Государственной информационной системе о государственных и муниципальных платежах</vt:lpstr>
      <vt:lpstr>Сведения о количестве переданных начислений в ГИС ГМП за 2022 г.</vt:lpstr>
      <vt:lpstr>Наиболее активные администраторы муниципального уровня за 2022 г.</vt:lpstr>
      <vt:lpstr>Наиболее активные администраторы начислений краевого уровня за 2022 г. </vt:lpstr>
      <vt:lpstr>Рейтинг взаимодействия с ГИС ГМП </vt:lpstr>
      <vt:lpstr>Переход ГИС ГМП на форматы взаимодействия с информационными системами участников версии 2.5</vt:lpstr>
      <vt:lpstr>Отмена понижающего коэффициента (скидки) при расчете государственной пошлины</vt:lpstr>
      <vt:lpstr> 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Ростоцкий Александр Александрович</dc:creator>
  <cp:lastModifiedBy>Пикулин Юрий Константинович</cp:lastModifiedBy>
  <cp:revision>214</cp:revision>
  <cp:lastPrinted>2016-08-24T09:21:29Z</cp:lastPrinted>
  <dcterms:created xsi:type="dcterms:W3CDTF">2016-06-14T05:16:23Z</dcterms:created>
  <dcterms:modified xsi:type="dcterms:W3CDTF">2023-01-30T07:21:22Z</dcterms:modified>
</cp:coreProperties>
</file>