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340" r:id="rId2"/>
    <p:sldId id="339" r:id="rId3"/>
    <p:sldId id="337" r:id="rId4"/>
    <p:sldId id="328" r:id="rId5"/>
    <p:sldId id="338" r:id="rId6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3539"/>
    <a:srgbClr val="FFD9D9"/>
    <a:srgbClr val="E26C22"/>
    <a:srgbClr val="EE4059"/>
    <a:srgbClr val="9ED0E6"/>
    <a:srgbClr val="1A4E66"/>
    <a:srgbClr val="133849"/>
    <a:srgbClr val="E1E1E1"/>
    <a:srgbClr val="005DAD"/>
    <a:srgbClr val="6AB6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82158-28F7-48EE-8075-E53D9E02E01D}" type="datetimeFigureOut">
              <a:rPr lang="ru-RU" smtClean="0"/>
              <a:t>24.03.2023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8FE66-D19C-43C2-A320-4470B8CC23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7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5075"/>
            <a:ext cx="4441825" cy="33321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8FE66-D19C-43C2-A320-4470B8CC23C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823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095474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57704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53012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0906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7930C-A939-4ED5-85B8-8C92D3351680}" type="datetime1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5FC3-1BF9-4A2C-AB4F-E45CCCEAB8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01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381F3-E24E-4BCB-A42E-D5570BB803E7}" type="datetime1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5FC3-1BF9-4A2C-AB4F-E45CCCEAB8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67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884-F913-4792-B636-B467E57C8FBB}" type="datetime1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5FC3-1BF9-4A2C-AB4F-E45CCCEAB8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684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C89FF-B657-4EEA-94DA-F53132278654}" type="datetime1">
              <a:rPr lang="ru-RU" smtClean="0"/>
              <a:t>24.03.2023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5FC3-1BF9-4A2C-AB4F-E45CCCEAB8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650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AF3A8-4169-420B-AF47-FCE85BA5DDCF}" type="datetime1">
              <a:rPr lang="ru-RU" smtClean="0"/>
              <a:t>24.03.2023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5FC3-1BF9-4A2C-AB4F-E45CCCEAB8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52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EA0-DDB3-4EC5-8C26-0D1D9A41902D}" type="datetime1">
              <a:rPr lang="ru-RU" smtClean="0"/>
              <a:t>24.03.2023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5FC3-1BF9-4A2C-AB4F-E45CCCEAB8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492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2AAA2-F1CC-45BE-BC83-DB01EE42915E}" type="datetime1">
              <a:rPr lang="ru-RU" smtClean="0"/>
              <a:t>24.03.2023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5FC3-1BF9-4A2C-AB4F-E45CCCEAB8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157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ED2D-2590-413D-A077-835121C8B920}" type="datetime1">
              <a:rPr lang="ru-RU" smtClean="0"/>
              <a:t>24.03.2023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5FC3-1BF9-4A2C-AB4F-E45CCCEAB8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449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08852-028E-4B1C-8F4B-1D254782C090}" type="datetime1">
              <a:rPr lang="ru-RU" smtClean="0"/>
              <a:t>24.03.2023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5FC3-1BF9-4A2C-AB4F-E45CCCEAB8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487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90D2-CD98-4C8E-B8B9-452A245654FA}" type="datetime1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5FC3-1BF9-4A2C-AB4F-E45CCCEAB8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691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A861-4DE4-4390-B03F-E518EEA4527A}" type="datetime1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5FC3-1BF9-4A2C-AB4F-E45CCCEAB8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032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CD3DB-4D6A-4CA2-B5D1-7E6B1259942B}" type="datetime1">
              <a:rPr lang="ru-RU" smtClean="0"/>
              <a:t>24.03.2023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B5FC3-1BF9-4A2C-AB4F-E45CCCEAB8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53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0" y="2562181"/>
            <a:ext cx="9144000" cy="2798237"/>
          </a:xfr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b="1" dirty="0">
                <a:solidFill>
                  <a:srgbClr val="133849"/>
                </a:solidFill>
                <a:latin typeface="+mn-lt"/>
              </a:rPr>
              <a:t>Формирование</a:t>
            </a:r>
            <a:r>
              <a:rPr lang="ru-RU" sz="4800" b="1" dirty="0" smtClean="0">
                <a:solidFill>
                  <a:srgbClr val="133849"/>
                </a:solidFill>
                <a:latin typeface="+mn-lt"/>
              </a:rPr>
              <a:t> запросов по ВС ФНС «</a:t>
            </a:r>
            <a:r>
              <a:rPr lang="ru-RU" sz="4800" dirty="0">
                <a:solidFill>
                  <a:srgbClr val="1338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сведений о распределении ЕНП </a:t>
            </a:r>
            <a:r>
              <a:rPr lang="ru-RU" sz="4800" dirty="0" smtClean="0">
                <a:solidFill>
                  <a:srgbClr val="1338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v4.0.0»</a:t>
            </a:r>
            <a:br>
              <a:rPr lang="ru-RU" sz="4800" dirty="0" smtClean="0">
                <a:solidFill>
                  <a:srgbClr val="1338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dirty="0">
              <a:solidFill>
                <a:srgbClr val="133849"/>
              </a:solidFill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82147" y="6414540"/>
            <a:ext cx="2057400" cy="365125"/>
          </a:xfrm>
        </p:spPr>
        <p:txBody>
          <a:bodyPr/>
          <a:lstStyle/>
          <a:p>
            <a:fld id="{AEDB5FC3-1BF9-4A2C-AB4F-E45CCCEAB8B3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11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-92164"/>
            <a:ext cx="9224681" cy="10002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101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229235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42418" y="110623"/>
            <a:ext cx="67691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133849"/>
                </a:solidFill>
              </a:rPr>
              <a:t>Формирование запроса </a:t>
            </a:r>
            <a:r>
              <a:rPr lang="ru-RU" sz="2000" b="1" dirty="0">
                <a:solidFill>
                  <a:srgbClr val="133849"/>
                </a:solidFill>
              </a:rPr>
              <a:t>ФНС «</a:t>
            </a:r>
            <a:r>
              <a:rPr lang="ru-RU" sz="2000" b="1" dirty="0">
                <a:solidFill>
                  <a:srgbClr val="1338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сведений о распределении ЕНП v4.0.0»</a:t>
            </a:r>
            <a:endParaRPr lang="ru-RU" altLang="ru-RU" sz="2000" b="1" dirty="0">
              <a:solidFill>
                <a:srgbClr val="133849"/>
              </a:solidFill>
              <a:ea typeface="+mj-ea"/>
              <a:cs typeface="+mj-cs"/>
            </a:endParaRPr>
          </a:p>
        </p:txBody>
      </p:sp>
      <p:sp>
        <p:nvSpPr>
          <p:cNvPr id="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82147" y="6414540"/>
            <a:ext cx="2057400" cy="365125"/>
          </a:xfrm>
        </p:spPr>
        <p:txBody>
          <a:bodyPr/>
          <a:lstStyle/>
          <a:p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46"/>
          <a:stretch/>
        </p:blipFill>
        <p:spPr>
          <a:xfrm>
            <a:off x="50996" y="904878"/>
            <a:ext cx="4872460" cy="4220903"/>
          </a:xfrm>
          <a:prstGeom prst="rect">
            <a:avLst/>
          </a:prstGeom>
          <a:ln w="38100" cap="sq">
            <a:solidFill>
              <a:srgbClr val="1A4E6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Прямоугольник 21"/>
          <p:cNvSpPr/>
          <p:nvPr/>
        </p:nvSpPr>
        <p:spPr>
          <a:xfrm>
            <a:off x="50996" y="1523198"/>
            <a:ext cx="437081" cy="352307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23593" y="2689752"/>
            <a:ext cx="2075670" cy="291346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847786" y="4513011"/>
            <a:ext cx="1090073" cy="291346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8510"/>
            <a:ext cx="9144000" cy="1281109"/>
          </a:xfrm>
          <a:prstGeom prst="rect">
            <a:avLst/>
          </a:prstGeom>
          <a:ln w="38100" cap="sq">
            <a:solidFill>
              <a:srgbClr val="1A4E6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Прямоугольник 24"/>
          <p:cNvSpPr/>
          <p:nvPr/>
        </p:nvSpPr>
        <p:spPr>
          <a:xfrm>
            <a:off x="8321039" y="5993416"/>
            <a:ext cx="822961" cy="291346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0"/>
          <a:stretch/>
        </p:blipFill>
        <p:spPr>
          <a:xfrm>
            <a:off x="5078952" y="904878"/>
            <a:ext cx="3990233" cy="1774575"/>
          </a:xfrm>
          <a:prstGeom prst="rect">
            <a:avLst/>
          </a:prstGeom>
          <a:ln w="38100" cap="sq">
            <a:solidFill>
              <a:srgbClr val="1A4E6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7" name="Прямоугольник 26"/>
          <p:cNvSpPr/>
          <p:nvPr/>
        </p:nvSpPr>
        <p:spPr>
          <a:xfrm>
            <a:off x="5145454" y="1482610"/>
            <a:ext cx="399135" cy="229812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145453" y="1905092"/>
            <a:ext cx="2735012" cy="242580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8121471" y="2319251"/>
            <a:ext cx="831336" cy="360202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-43370" y="118743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1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310687" y="264758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542810" y="446558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3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7965018" y="598031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4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5543632" y="142898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5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7880465" y="184216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6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7807013" y="234119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9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-92164"/>
            <a:ext cx="9224681" cy="10002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101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229235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42418" y="110623"/>
            <a:ext cx="67691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133849"/>
                </a:solidFill>
              </a:rPr>
              <a:t>Формирование запроса </a:t>
            </a:r>
            <a:r>
              <a:rPr lang="ru-RU" sz="2000" b="1" dirty="0">
                <a:solidFill>
                  <a:srgbClr val="133849"/>
                </a:solidFill>
              </a:rPr>
              <a:t>ФНС «</a:t>
            </a:r>
            <a:r>
              <a:rPr lang="ru-RU" sz="2000" b="1" dirty="0">
                <a:solidFill>
                  <a:srgbClr val="1338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сведений о распределении ЕНП v4.0.0»</a:t>
            </a:r>
            <a:endParaRPr lang="ru-RU" altLang="ru-RU" sz="2000" b="1" dirty="0">
              <a:solidFill>
                <a:srgbClr val="133849"/>
              </a:solidFill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3"/>
          <a:stretch/>
        </p:blipFill>
        <p:spPr>
          <a:xfrm>
            <a:off x="0" y="1465871"/>
            <a:ext cx="9144000" cy="435804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6226" y="2471250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202124"/>
                </a:solidFill>
                <a:latin typeface="arial" panose="020B0604020202020204" pitchFamily="34" charset="0"/>
              </a:rPr>
              <a:t>01701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7446" y="2471250"/>
            <a:ext cx="814647" cy="330138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46175" y="2471250"/>
            <a:ext cx="5027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5 цифр для районов и 8 для сельсоветов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7446" y="3460226"/>
            <a:ext cx="870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6 </a:t>
            </a:r>
            <a:r>
              <a:rPr lang="ru-RU" dirty="0" smtClean="0">
                <a:solidFill>
                  <a:srgbClr val="FF0000"/>
                </a:solidFill>
              </a:rPr>
              <a:t>цифр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3512" y="3476629"/>
            <a:ext cx="814647" cy="313735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161673" y="3460226"/>
            <a:ext cx="767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Предоставлен письмом </a:t>
            </a:r>
            <a:r>
              <a:rPr lang="ru-RU" b="1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Минцифры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</a:rPr>
              <a:t> АК от 15.03.2023 № 31/ПА/541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3512" y="4079870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01.03.2023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3512" y="4107668"/>
            <a:ext cx="1236236" cy="313735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583260" y="4080238"/>
            <a:ext cx="3097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До 01.03.2023 данных нет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6226" y="4706015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02.03.2023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51307" y="5416725"/>
            <a:ext cx="1189820" cy="352307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5FC3-1BF9-4A2C-AB4F-E45CCCEAB8B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43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-92164"/>
            <a:ext cx="9224681" cy="10002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101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229235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42418" y="110623"/>
            <a:ext cx="67691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133849"/>
                </a:solidFill>
              </a:rPr>
              <a:t>Обработка результата запроса ФНС </a:t>
            </a:r>
            <a:r>
              <a:rPr lang="ru-RU" sz="2000" b="1" dirty="0">
                <a:solidFill>
                  <a:srgbClr val="133849"/>
                </a:solidFill>
              </a:rPr>
              <a:t>«</a:t>
            </a:r>
            <a:r>
              <a:rPr lang="ru-RU" sz="2000" b="1" dirty="0">
                <a:solidFill>
                  <a:srgbClr val="1338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сведений о распределении ЕНП v4.0.0»</a:t>
            </a:r>
            <a:endParaRPr lang="ru-RU" altLang="ru-RU" sz="2000" b="1" dirty="0">
              <a:solidFill>
                <a:srgbClr val="133849"/>
              </a:solidFill>
              <a:ea typeface="+mj-ea"/>
              <a:cs typeface="+mj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877349" y="1535276"/>
            <a:ext cx="379948" cy="426527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5FC3-1BF9-4A2C-AB4F-E45CCCEAB8B3}" type="slidenum">
              <a:rPr lang="ru-RU" smtClean="0"/>
              <a:t>4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41" y="908050"/>
            <a:ext cx="7921109" cy="633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9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-92164"/>
            <a:ext cx="9224681" cy="10002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101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229235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42418" y="110623"/>
            <a:ext cx="67691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133849"/>
                </a:solidFill>
              </a:rPr>
              <a:t>Обработка результата запроса ФНС </a:t>
            </a:r>
            <a:r>
              <a:rPr lang="ru-RU" sz="2000" b="1" dirty="0">
                <a:solidFill>
                  <a:srgbClr val="133849"/>
                </a:solidFill>
              </a:rPr>
              <a:t>«</a:t>
            </a:r>
            <a:r>
              <a:rPr lang="ru-RU" sz="2000" b="1" dirty="0">
                <a:solidFill>
                  <a:srgbClr val="1338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сведений о распределении ЕНП v4.0.0»</a:t>
            </a:r>
            <a:endParaRPr lang="ru-RU" altLang="ru-RU" sz="2000" b="1" dirty="0">
              <a:solidFill>
                <a:srgbClr val="133849"/>
              </a:solidFill>
              <a:ea typeface="+mj-ea"/>
              <a:cs typeface="+mj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877349" y="1535276"/>
            <a:ext cx="379948" cy="426527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13658" y="852437"/>
            <a:ext cx="8397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Правой кнопка мыши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=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&gt;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Сохранить как =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&gt; XML document =&gt;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</a:rPr>
              <a:t>Сохранить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90" y="3299918"/>
            <a:ext cx="7581207" cy="221141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29533" y="2967645"/>
            <a:ext cx="8543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</a:rPr>
              <a:t>О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ткрыть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Excel 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=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&gt;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Файл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</a:rPr>
              <a:t>=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</a:rPr>
              <a:t>&gt;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Обзор =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&gt;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Загрузки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=&gt; 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Все файлы 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=&gt;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Открыть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6090" y="4113027"/>
            <a:ext cx="641061" cy="292599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599964" y="5248065"/>
            <a:ext cx="641061" cy="292599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654036" y="5044436"/>
            <a:ext cx="222971" cy="90487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273746" y="4978144"/>
            <a:ext cx="518946" cy="156779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662735" y="4615023"/>
            <a:ext cx="1190921" cy="177800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273746" y="5177763"/>
            <a:ext cx="603261" cy="177800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11345" y="407466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1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317151" y="519777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307438" y="466173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3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387932" y="451925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4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998564" y="505653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5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5FC3-1BF9-4A2C-AB4F-E45CCCEAB8B3}" type="slidenum">
              <a:rPr lang="ru-RU" smtClean="0"/>
              <a:t>5</a:t>
            </a:fld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779" y="5476666"/>
            <a:ext cx="2628900" cy="1428750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2939212" y="5985627"/>
            <a:ext cx="946988" cy="218390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2626306" y="594555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6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939212" y="6498055"/>
            <a:ext cx="946988" cy="359945"/>
          </a:xfrm>
          <a:prstGeom prst="rect">
            <a:avLst/>
          </a:prstGeom>
          <a:noFill/>
          <a:ln w="38100">
            <a:solidFill>
              <a:srgbClr val="EE40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2626306" y="6464625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7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0471"/>
            <a:ext cx="9144000" cy="180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8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15823</TotalTime>
  <Words>133</Words>
  <Application>Microsoft Office PowerPoint</Application>
  <PresentationFormat>Экран (4:3)</PresentationFormat>
  <Paragraphs>34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arial</vt:lpstr>
      <vt:lpstr>Calibri</vt:lpstr>
      <vt:lpstr>Calibri Light</vt:lpstr>
      <vt:lpstr>Times New Roman</vt:lpstr>
      <vt:lpstr>Тема Office</vt:lpstr>
      <vt:lpstr>Формирование запросов по ВС ФНС «Предоставление сведений о распределении ЕНП v4.0.0»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Ростоцкий Александр Александрович</dc:creator>
  <cp:lastModifiedBy>Леонтьева Ирина Сергеевна</cp:lastModifiedBy>
  <cp:revision>261</cp:revision>
  <cp:lastPrinted>2016-06-14T05:54:33Z</cp:lastPrinted>
  <dcterms:created xsi:type="dcterms:W3CDTF">2016-06-14T05:16:23Z</dcterms:created>
  <dcterms:modified xsi:type="dcterms:W3CDTF">2023-03-24T05:22:22Z</dcterms:modified>
</cp:coreProperties>
</file>