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145710241" r:id="rId2"/>
    <p:sldId id="1523" r:id="rId3"/>
    <p:sldId id="1527" r:id="rId4"/>
    <p:sldId id="2145710240" r:id="rId5"/>
    <p:sldId id="1533" r:id="rId6"/>
    <p:sldId id="1528" r:id="rId7"/>
    <p:sldId id="1526" r:id="rId8"/>
    <p:sldId id="1522" r:id="rId9"/>
    <p:sldId id="1515" r:id="rId10"/>
    <p:sldId id="1518" r:id="rId11"/>
    <p:sldId id="1519" r:id="rId12"/>
    <p:sldId id="1516" r:id="rId13"/>
    <p:sldId id="1530" r:id="rId14"/>
    <p:sldId id="2145710238" r:id="rId15"/>
    <p:sldId id="2145710239" r:id="rId16"/>
    <p:sldId id="1529" r:id="rId17"/>
  </p:sldIdLst>
  <p:sldSz cx="12192000" cy="6858000"/>
  <p:notesSz cx="6858000" cy="9144000"/>
  <p:embeddedFontLst>
    <p:embeddedFont>
      <p:font typeface="Montserrat" panose="00000500000000000000" pitchFamily="2" charset="-52"/>
      <p:regular r:id="rId20"/>
      <p:bold r:id="rId21"/>
      <p:italic r:id="rId22"/>
      <p:boldItalic r:id="rId23"/>
    </p:embeddedFont>
    <p:embeddedFont>
      <p:font typeface="Montserrat Black" panose="00000A00000000000000" pitchFamily="2" charset="-52"/>
      <p:bold r:id="rId24"/>
      <p:boldItalic r:id="rId25"/>
    </p:embeddedFont>
    <p:embeddedFont>
      <p:font typeface="Montserrat Bold" panose="00000800000000000000" pitchFamily="2" charset="-52"/>
      <p:bold r:id="rId26"/>
    </p:embeddedFont>
    <p:embeddedFont>
      <p:font typeface="Montserrat ExtraBold" panose="00000900000000000000" pitchFamily="2" charset="-52"/>
      <p:bold r:id="rId27"/>
      <p:boldItalic r:id="rId28"/>
    </p:embeddedFont>
    <p:embeddedFont>
      <p:font typeface="Montserrat Light" panose="00000400000000000000" pitchFamily="2" charset="-52"/>
      <p:regular r:id="rId29"/>
    </p:embeddedFont>
    <p:embeddedFont>
      <p:font typeface="Montserrat Medium" panose="00000600000000000000" pitchFamily="2" charset="-52"/>
      <p:regular r:id="rId30"/>
      <p:italic r:id="rId31"/>
    </p:embeddedFont>
    <p:embeddedFont>
      <p:font typeface="Montserrat SemiBold" panose="00000700000000000000" pitchFamily="2" charset="-52"/>
      <p:regular r:id="rId32"/>
      <p:bold r:id="rId33"/>
      <p:italic r:id="rId34"/>
      <p:boldItalic r:id="rId35"/>
    </p:embeddedFont>
  </p:embeddedFontLst>
  <p:defaultTextStyle>
    <a:defPPr lvl="0">
      <a:defRPr lang="ru-RU"/>
    </a:defPPr>
    <a:lvl1pPr marL="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7129" userDrawn="1">
          <p15:clr>
            <a:srgbClr val="A4A3A4"/>
          </p15:clr>
        </p15:guide>
        <p15:guide id="3" orient="horz" pos="2183" userDrawn="1">
          <p15:clr>
            <a:srgbClr val="A4A3A4"/>
          </p15:clr>
        </p15:guide>
        <p15:guide id="4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CB6296-B3EF-95D7-DB8D-51E09C15FB71}" name="Наталья Теплова" initials="n" userId="Наталья Теплова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D2"/>
    <a:srgbClr val="830048"/>
    <a:srgbClr val="F0F0F6"/>
    <a:srgbClr val="F2F2F2"/>
    <a:srgbClr val="1F497D"/>
    <a:srgbClr val="D0E8F7"/>
    <a:srgbClr val="EDEDF5"/>
    <a:srgbClr val="D6EAF6"/>
    <a:srgbClr val="B8EEE4"/>
    <a:srgbClr val="C2E0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878" autoAdjust="0"/>
    <p:restoredTop sz="96247" autoAdjust="0"/>
  </p:normalViewPr>
  <p:slideViewPr>
    <p:cSldViewPr snapToGrid="0" showGuides="1">
      <p:cViewPr varScale="1">
        <p:scale>
          <a:sx n="111" d="100"/>
          <a:sy n="111" d="100"/>
        </p:scale>
        <p:origin x="714" y="96"/>
      </p:cViewPr>
      <p:guideLst>
        <p:guide pos="7129"/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2789EAF-D7DB-09A0-DC7F-C5F77DE114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20D511-0935-A543-D037-40D93686BF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52A70-EAFC-C543-AEC1-A22E0A2C6C4F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0D36CF0-0F13-1A78-364A-A71FEA4701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02181DD-DCBD-34A3-500C-FB198428FF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5640E-A1CF-C745-9813-3096480BDE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9593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AFA605-EE3A-CF4E-8193-DC6BCDC461D4}" type="datetimeFigureOut">
              <a:rPr lang="ru-RU" smtClean="0"/>
              <a:t>01.07.2025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E564D3-5707-E540-A6D8-455DDBEDBB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8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екомендаци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32A363-D1A8-32F0-79AC-9D4C3E40E639}"/>
              </a:ext>
            </a:extLst>
          </p:cNvPr>
          <p:cNvSpPr/>
          <p:nvPr userDrawn="1"/>
        </p:nvSpPr>
        <p:spPr>
          <a:xfrm>
            <a:off x="658814" y="2528887"/>
            <a:ext cx="10831362" cy="381635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38641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79DC8F-724D-5282-CD91-49D773590135}"/>
              </a:ext>
            </a:extLst>
          </p:cNvPr>
          <p:cNvSpPr/>
          <p:nvPr userDrawn="1"/>
        </p:nvSpPr>
        <p:spPr>
          <a:xfrm>
            <a:off x="8087360" y="0"/>
            <a:ext cx="41046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A11A39E5-D733-F9AB-77BE-6FE27BA644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4704" y="998270"/>
            <a:ext cx="660400" cy="11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4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273">
          <p15:clr>
            <a:srgbClr val="FBAE40"/>
          </p15:clr>
        </p15:guide>
        <p15:guide id="3" orient="horz" pos="867">
          <p15:clr>
            <a:srgbClr val="FBAE40"/>
          </p15:clr>
        </p15:guide>
        <p15:guide id="4" pos="415">
          <p15:clr>
            <a:srgbClr val="FBAE40"/>
          </p15:clr>
        </p15:guide>
        <p15:guide id="5" orient="horz" pos="1593">
          <p15:clr>
            <a:srgbClr val="FBAE40"/>
          </p15:clr>
        </p15:guide>
        <p15:guide id="6" orient="horz" pos="1457">
          <p15:clr>
            <a:srgbClr val="FBAE40"/>
          </p15:clr>
        </p15:guide>
        <p15:guide id="7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79DC8F-724D-5282-CD91-49D773590135}"/>
              </a:ext>
            </a:extLst>
          </p:cNvPr>
          <p:cNvSpPr/>
          <p:nvPr userDrawn="1"/>
        </p:nvSpPr>
        <p:spPr>
          <a:xfrm>
            <a:off x="6810702" y="0"/>
            <a:ext cx="538129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4D625796-C00D-645B-F0C1-237DACC1DF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624" y="998270"/>
            <a:ext cx="660400" cy="11493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B6A037-AB93-92B8-566C-4CAAE726C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7764" y="541447"/>
            <a:ext cx="1832761" cy="46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79DC8F-724D-5282-CD91-49D773590135}"/>
              </a:ext>
            </a:extLst>
          </p:cNvPr>
          <p:cNvSpPr/>
          <p:nvPr userDrawn="1"/>
        </p:nvSpPr>
        <p:spPr>
          <a:xfrm>
            <a:off x="6810702" y="0"/>
            <a:ext cx="538129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4D625796-C00D-645B-F0C1-237DACC1DF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624" y="998270"/>
            <a:ext cx="660400" cy="114935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B6A037-AB93-92B8-566C-4CAAE726C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7764" y="541447"/>
            <a:ext cx="1832761" cy="46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84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79DC8F-724D-5282-CD91-49D773590135}"/>
              </a:ext>
            </a:extLst>
          </p:cNvPr>
          <p:cNvSpPr/>
          <p:nvPr userDrawn="1"/>
        </p:nvSpPr>
        <p:spPr>
          <a:xfrm>
            <a:off x="6810702" y="0"/>
            <a:ext cx="538129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Изображение выглядит как человек, одежд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FEB1CF24-E2FE-F247-43FD-7E3640915F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7"/>
          <a:stretch/>
        </p:blipFill>
        <p:spPr>
          <a:xfrm>
            <a:off x="6810702" y="0"/>
            <a:ext cx="5381298" cy="6853381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B6A037-AB93-92B8-566C-4CAAE726C7A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7764" y="541447"/>
            <a:ext cx="1832761" cy="463377"/>
          </a:xfrm>
          <a:prstGeom prst="rect">
            <a:avLst/>
          </a:prstGeom>
        </p:spPr>
      </p:pic>
      <p:pic>
        <p:nvPicPr>
          <p:cNvPr id="6" name="Рисунок 5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FD363126-176C-4555-83F1-9C82D00376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96024" y="-4619"/>
            <a:ext cx="2361831" cy="18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25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  <p15:guide id="8" orient="horz" pos="346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AE36AA-2F76-6EA0-5326-DD52E8C9E15B}"/>
              </a:ext>
            </a:extLst>
          </p:cNvPr>
          <p:cNvSpPr/>
          <p:nvPr userDrawn="1"/>
        </p:nvSpPr>
        <p:spPr>
          <a:xfrm>
            <a:off x="658814" y="2789835"/>
            <a:ext cx="5437186" cy="3427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Рисунок 5">
            <a:extLst>
              <a:ext uri="{FF2B5EF4-FFF2-40B4-BE49-F238E27FC236}">
                <a16:creationId xmlns:a16="http://schemas.microsoft.com/office/drawing/2014/main" id="{AB7E6757-E239-F314-B867-E9A8FD452F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5" y="2789835"/>
            <a:ext cx="2421269" cy="34270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23B86A1-31C4-588A-B1E1-2C53173D7CCA}"/>
              </a:ext>
            </a:extLst>
          </p:cNvPr>
          <p:cNvSpPr/>
          <p:nvPr userDrawn="1"/>
        </p:nvSpPr>
        <p:spPr>
          <a:xfrm>
            <a:off x="6383339" y="2789835"/>
            <a:ext cx="5437186" cy="34270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E65727CF-5181-8B3D-66D3-2E456144F1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83340" y="2789835"/>
            <a:ext cx="2421269" cy="342706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769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F040F4E-6EEF-BACF-D9CE-6E5898AC193A}"/>
              </a:ext>
            </a:extLst>
          </p:cNvPr>
          <p:cNvSpPr/>
          <p:nvPr userDrawn="1"/>
        </p:nvSpPr>
        <p:spPr>
          <a:xfrm>
            <a:off x="658814" y="2918171"/>
            <a:ext cx="3443954" cy="3200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исунок 5">
            <a:extLst>
              <a:ext uri="{FF2B5EF4-FFF2-40B4-BE49-F238E27FC236}">
                <a16:creationId xmlns:a16="http://schemas.microsoft.com/office/drawing/2014/main" id="{409A248E-6563-6A6F-A55D-C1E62AC51E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5" y="4182256"/>
            <a:ext cx="3443953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B42F329-936D-A7BE-9E4F-F1C6498601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588" y="2612839"/>
            <a:ext cx="967828" cy="670621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3A7126F-DDFE-CAA1-A6E7-FC3DC8091D00}"/>
              </a:ext>
            </a:extLst>
          </p:cNvPr>
          <p:cNvSpPr/>
          <p:nvPr userDrawn="1"/>
        </p:nvSpPr>
        <p:spPr>
          <a:xfrm>
            <a:off x="4523474" y="2948762"/>
            <a:ext cx="3443954" cy="3200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исунок 5">
            <a:extLst>
              <a:ext uri="{FF2B5EF4-FFF2-40B4-BE49-F238E27FC236}">
                <a16:creationId xmlns:a16="http://schemas.microsoft.com/office/drawing/2014/main" id="{DDD53C45-0499-B15B-3178-38DD8DBDA7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23475" y="4212847"/>
            <a:ext cx="3443953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A429A27-0D8C-BED2-7AE5-B7B5360405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248" y="2612839"/>
            <a:ext cx="967828" cy="670621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9436966-5A51-1688-A82B-7F84D922FC92}"/>
              </a:ext>
            </a:extLst>
          </p:cNvPr>
          <p:cNvSpPr/>
          <p:nvPr userDrawn="1"/>
        </p:nvSpPr>
        <p:spPr>
          <a:xfrm>
            <a:off x="8367814" y="2948762"/>
            <a:ext cx="3443954" cy="3200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исунок 5">
            <a:extLst>
              <a:ext uri="{FF2B5EF4-FFF2-40B4-BE49-F238E27FC236}">
                <a16:creationId xmlns:a16="http://schemas.microsoft.com/office/drawing/2014/main" id="{AE6BE421-6F50-A03B-3275-9D024FCDCB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67815" y="4212847"/>
            <a:ext cx="3443953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73AEFEB-1C51-23C4-5FD2-77DB171329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7588" y="2612839"/>
            <a:ext cx="967828" cy="670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16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9436966-5A51-1688-A82B-7F84D922FC92}"/>
              </a:ext>
            </a:extLst>
          </p:cNvPr>
          <p:cNvSpPr/>
          <p:nvPr userDrawn="1"/>
        </p:nvSpPr>
        <p:spPr>
          <a:xfrm>
            <a:off x="6725653" y="2875548"/>
            <a:ext cx="5094872" cy="32740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исунок 5">
            <a:extLst>
              <a:ext uri="{FF2B5EF4-FFF2-40B4-BE49-F238E27FC236}">
                <a16:creationId xmlns:a16="http://schemas.microsoft.com/office/drawing/2014/main" id="{AE6BE421-6F50-A03B-3275-9D024FCDCB0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25653" y="4212847"/>
            <a:ext cx="5094872" cy="19367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73AEFEB-1C51-23C4-5FD2-77DB171329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388" y="2543878"/>
            <a:ext cx="967828" cy="670621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70F520A-D892-B42A-7EF3-D417FF1F20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8873" y="2673927"/>
            <a:ext cx="5527127" cy="3475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80708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  <p15:guide id="8" orient="horz" pos="3997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73B95D-C424-A599-2B53-39B82C978B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8873" y="2673926"/>
            <a:ext cx="5257800" cy="3171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99064052-41B1-7350-5E94-CDDF32F11F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0085" y="2673926"/>
            <a:ext cx="5257800" cy="31719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565512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  <p15:guide id="8" pos="3727" userDrawn="1">
          <p15:clr>
            <a:srgbClr val="FBAE40"/>
          </p15:clr>
        </p15:guide>
        <p15:guide id="9" pos="397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77AC59-BCF0-3948-0B87-A13522316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Текст 2">
            <a:extLst>
              <a:ext uri="{FF2B5EF4-FFF2-40B4-BE49-F238E27FC236}">
                <a16:creationId xmlns:a16="http://schemas.microsoft.com/office/drawing/2014/main" id="{C5955D23-E272-27FF-9901-743E4003E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8873" y="2660073"/>
            <a:ext cx="4697413" cy="319966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C23A6AD9-6EF8-C09E-32C8-F213224B688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31370" y="2660073"/>
            <a:ext cx="5156617" cy="31858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295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77AC59-BCF0-3948-0B87-A13522316A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4139972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F4134DA-3401-7DA5-95ED-C5268A5F8A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65C49B05-27E1-9C45-12F7-A7038F90B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64" y="1288474"/>
            <a:ext cx="4747163" cy="2139490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58B10DCB-5C38-24A4-ABB3-C0C1FC3BD906}"/>
              </a:ext>
            </a:extLst>
          </p:cNvPr>
          <p:cNvSpPr txBox="1">
            <a:spLocks/>
          </p:cNvSpPr>
          <p:nvPr userDrawn="1"/>
        </p:nvSpPr>
        <p:spPr>
          <a:xfrm>
            <a:off x="6431152" y="5970494"/>
            <a:ext cx="4179127" cy="37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endParaRPr lang="ru-RU" sz="1400" b="0" i="0" dirty="0">
              <a:latin typeface="Montserrat" pitchFamily="2" charset="0"/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0B763E55-FDD8-50CA-6A07-35A011550D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99564" y="5184323"/>
            <a:ext cx="3710715" cy="6068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2FDE28F-83CA-6999-2B74-9792B5E027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37" y="3015912"/>
            <a:ext cx="3269531" cy="824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593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12">
          <p15:clr>
            <a:srgbClr val="FBAE40"/>
          </p15:clr>
        </p15:guide>
        <p15:guide id="2" pos="350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77AC59-BCF0-3948-0B87-A13522316A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solidFill>
                  <a:schemeClr val="bg1"/>
                </a:solidFill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C4CBF3-B891-B3AE-DA01-ABD0A851B2B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7764" y="541447"/>
            <a:ext cx="1832761" cy="46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95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D77AC59-BCF0-3948-0B87-A13522316A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66043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снимок экран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6A594A4-31A7-CB16-3B6F-37BC3D8450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7926" y="0"/>
            <a:ext cx="4184073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0CB98B-A261-25C6-1281-65A2D2D67F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87764" y="541447"/>
            <a:ext cx="1832761" cy="463377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319748D-091F-8E93-AE02-8FC32AD247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2">
            <a:extLst>
              <a:ext uri="{FF2B5EF4-FFF2-40B4-BE49-F238E27FC236}">
                <a16:creationId xmlns:a16="http://schemas.microsoft.com/office/drawing/2014/main" id="{04E366A8-BB58-159E-08B8-FBF81BA67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4450025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3B0D702E-8C83-74E3-60AE-9CF2D3A63F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872" y="922887"/>
            <a:ext cx="5382665" cy="25061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35723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1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бивочн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08B080-B77B-A8A0-5BAF-3D3B92734AD7}"/>
              </a:ext>
            </a:extLst>
          </p:cNvPr>
          <p:cNvSpPr/>
          <p:nvPr userDrawn="1"/>
        </p:nvSpPr>
        <p:spPr>
          <a:xfrm>
            <a:off x="8936182" y="0"/>
            <a:ext cx="3255817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319748D-091F-8E93-AE02-8FC32AD247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2">
            <a:extLst>
              <a:ext uri="{FF2B5EF4-FFF2-40B4-BE49-F238E27FC236}">
                <a16:creationId xmlns:a16="http://schemas.microsoft.com/office/drawing/2014/main" id="{04E366A8-BB58-159E-08B8-FBF81BA67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4450025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3B0D702E-8C83-74E3-60AE-9CF2D3A63F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872" y="922887"/>
            <a:ext cx="5382665" cy="25061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4" name="Рисунок 3" descr="Изображение выглядит как снимок экран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15D1BF3B-3F6B-2883-5E6C-8AC9374BF2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8407" y="0"/>
            <a:ext cx="428697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1B1231-CEAD-3E89-7F3E-4B855E650F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849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1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Слайд с фото навыл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330AC4-B824-4AB3-A188-629C19E86A69}"/>
              </a:ext>
            </a:extLst>
          </p:cNvPr>
          <p:cNvSpPr/>
          <p:nvPr userDrawn="1"/>
        </p:nvSpPr>
        <p:spPr>
          <a:xfrm>
            <a:off x="-1" y="0"/>
            <a:ext cx="12180711" cy="1745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1E59915E-2396-45E6-98EE-9A5BC82E6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375" y="1295912"/>
            <a:ext cx="8541007" cy="38102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текста</a:t>
            </a:r>
            <a:endParaRPr lang="en-US" dirty="0"/>
          </a:p>
          <a:p>
            <a:pPr lvl="1"/>
            <a:r>
              <a:rPr lang="en-US" dirty="0" err="1"/>
              <a:t>Второй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2"/>
            <a:r>
              <a:rPr lang="en-US" dirty="0" err="1"/>
              <a:t>Третий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3"/>
            <a:r>
              <a:rPr lang="en-US" dirty="0" err="1"/>
              <a:t>Четвертый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en-US" dirty="0"/>
          </a:p>
          <a:p>
            <a:pPr lvl="4"/>
            <a:r>
              <a:rPr lang="en-US" dirty="0" err="1"/>
              <a:t>Пятый</a:t>
            </a:r>
            <a:r>
              <a:rPr lang="en-US" dirty="0"/>
              <a:t> </a:t>
            </a:r>
            <a:r>
              <a:rPr lang="en-US" dirty="0" err="1"/>
              <a:t>уровень</a:t>
            </a:r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DDE3F6A-C9CC-4032-BD87-AD8A61F3B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853" y="510507"/>
            <a:ext cx="8535183" cy="3578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000"/>
            </a:lvl1pPr>
          </a:lstStyle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79588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снимок экрана&#10;&#10;Автоматически созданное описание">
            <a:extLst>
              <a:ext uri="{FF2B5EF4-FFF2-40B4-BE49-F238E27FC236}">
                <a16:creationId xmlns:a16="http://schemas.microsoft.com/office/drawing/2014/main" id="{69C2C8A8-3D5E-ED2D-28FB-5457F56FA3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2">
            <a:extLst>
              <a:ext uri="{FF2B5EF4-FFF2-40B4-BE49-F238E27FC236}">
                <a16:creationId xmlns:a16="http://schemas.microsoft.com/office/drawing/2014/main" id="{65C49B05-27E1-9C45-12F7-A7038F90B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9787" y="1004826"/>
            <a:ext cx="4779148" cy="1512743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Заголовок 12">
            <a:extLst>
              <a:ext uri="{FF2B5EF4-FFF2-40B4-BE49-F238E27FC236}">
                <a16:creationId xmlns:a16="http://schemas.microsoft.com/office/drawing/2014/main" id="{58B10DCB-5C38-24A4-ABB3-C0C1FC3BD906}"/>
              </a:ext>
            </a:extLst>
          </p:cNvPr>
          <p:cNvSpPr txBox="1">
            <a:spLocks/>
          </p:cNvSpPr>
          <p:nvPr userDrawn="1"/>
        </p:nvSpPr>
        <p:spPr>
          <a:xfrm>
            <a:off x="6431152" y="5970494"/>
            <a:ext cx="4179127" cy="379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endParaRPr lang="ru-RU" sz="1400" b="0" i="0" dirty="0">
              <a:latin typeface="Montserrat" pitchFamily="2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54A3EB-B5F0-DA12-CCF9-ACFD1F52BB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9" name="Текст 2">
            <a:extLst>
              <a:ext uri="{FF2B5EF4-FFF2-40B4-BE49-F238E27FC236}">
                <a16:creationId xmlns:a16="http://schemas.microsoft.com/office/drawing/2014/main" id="{524C532A-52F2-B371-2370-B73C35ADB2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9787" y="6131353"/>
            <a:ext cx="4179127" cy="46195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31783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12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Изображение выглядит как снимок экран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A5B29B38-A14B-51BB-FCF0-2354967016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037610" cy="6858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354" y="541053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505" y="1730789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09F4D1C0-ED2C-6233-9B77-696273847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95505" y="3383833"/>
            <a:ext cx="6207079" cy="2678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9378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2251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10805E-6DF0-410C-8FB9-3AEDB326D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76354" y="539633"/>
            <a:ext cx="1832761" cy="463377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505" y="1730789"/>
            <a:ext cx="5202382" cy="1077725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solidFill>
                  <a:schemeClr val="bg1"/>
                </a:solidFill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09F4D1C0-ED2C-6233-9B77-6962738470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95505" y="3383833"/>
            <a:ext cx="6207079" cy="267810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>
              <a:buNone/>
              <a:defRPr sz="1400">
                <a:latin typeface="Montserrat" pitchFamily="2" charset="0"/>
              </a:defRPr>
            </a:lvl2pPr>
            <a:lvl3pPr marL="914400" indent="0">
              <a:buNone/>
              <a:defRPr sz="1400">
                <a:latin typeface="Montserrat" pitchFamily="2" charset="0"/>
              </a:defRPr>
            </a:lvl3pPr>
            <a:lvl4pPr marL="1371600" indent="0">
              <a:buNone/>
              <a:defRPr sz="1400">
                <a:latin typeface="Montserrat" pitchFamily="2" charset="0"/>
              </a:defRPr>
            </a:lvl4pPr>
            <a:lvl5pPr marL="1828800" indent="0">
              <a:buNone/>
              <a:defRPr sz="1400">
                <a:latin typeface="Montserrat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pic>
        <p:nvPicPr>
          <p:cNvPr id="3" name="Рисунок 2" descr="Изображение выглядит как снимок экрана, Графика, графический дизайн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8A388B21-5DB9-EEFF-4B9C-5126502ABE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65982"/>
          <a:stretch/>
        </p:blipFill>
        <p:spPr>
          <a:xfrm>
            <a:off x="-1" y="0"/>
            <a:ext cx="41474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5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2251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снимок экрана, Графика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B7049805-B1B2-153C-EEEB-F729E211F2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354" y="541053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505" y="1730789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id="{70C5B135-BAB0-4E08-0F60-0B6B10B7CFB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81783" y="3465513"/>
            <a:ext cx="4364867" cy="2728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  <p:sp>
        <p:nvSpPr>
          <p:cNvPr id="8" name="Рисунок 5">
            <a:extLst>
              <a:ext uri="{FF2B5EF4-FFF2-40B4-BE49-F238E27FC236}">
                <a16:creationId xmlns:a16="http://schemas.microsoft.com/office/drawing/2014/main" id="{C40E770C-8084-0FCD-8C8F-669E10F00B2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466078" y="3465513"/>
            <a:ext cx="4364867" cy="2728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078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2183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11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07403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273">
          <p15:clr>
            <a:srgbClr val="FBAE40"/>
          </p15:clr>
        </p15:guide>
        <p15:guide id="3" orient="horz" pos="867">
          <p15:clr>
            <a:srgbClr val="FBAE40"/>
          </p15:clr>
        </p15:guide>
        <p15:guide id="4" pos="415">
          <p15:clr>
            <a:srgbClr val="FBAE40"/>
          </p15:clr>
        </p15:guide>
        <p15:guide id="5" orient="horz" pos="1593">
          <p15:clr>
            <a:srgbClr val="FBAE40"/>
          </p15:clr>
        </p15:guide>
        <p15:guide id="6" orient="horz" pos="1457">
          <p15:clr>
            <a:srgbClr val="FBAE40"/>
          </p15:clr>
        </p15:guide>
        <p15:guide id="7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solidFill>
                  <a:schemeClr val="bg1"/>
                </a:solidFill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574048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379DC8F-724D-5282-CD91-49D773590135}"/>
              </a:ext>
            </a:extLst>
          </p:cNvPr>
          <p:cNvSpPr/>
          <p:nvPr userDrawn="1"/>
        </p:nvSpPr>
        <p:spPr>
          <a:xfrm>
            <a:off x="6868160" y="0"/>
            <a:ext cx="53238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6F0AECEE-00C6-27C5-6E0E-87D4045D0C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D7A1B02-D754-735A-0575-3F03623F2D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7764" y="542868"/>
            <a:ext cx="1832761" cy="461957"/>
          </a:xfrm>
          <a:prstGeom prst="rect">
            <a:avLst/>
          </a:prstGeom>
        </p:spPr>
      </p:pic>
      <p:sp>
        <p:nvSpPr>
          <p:cNvPr id="13" name="Заголовок 12">
            <a:extLst>
              <a:ext uri="{FF2B5EF4-FFF2-40B4-BE49-F238E27FC236}">
                <a16:creationId xmlns:a16="http://schemas.microsoft.com/office/drawing/2014/main" id="{8922BF9B-C547-47E3-D1BC-5612A8CF0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4179127" cy="1024287"/>
          </a:xfrm>
          <a:prstGeom prst="rect">
            <a:avLst/>
          </a:prstGeom>
        </p:spPr>
        <p:txBody>
          <a:bodyPr/>
          <a:lstStyle>
            <a:lvl1pPr>
              <a:lnSpc>
                <a:spcPts val="3320"/>
              </a:lnSpc>
              <a:defRPr sz="3200" b="1" i="0">
                <a:latin typeface="Montserrat SemiBold" pitchFamily="2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3" name="Рисунок 2" descr="Изображение выглядит как снимок экрана, линия, дизайн, искусство&#10;&#10;Автоматически созданное описание">
            <a:extLst>
              <a:ext uri="{FF2B5EF4-FFF2-40B4-BE49-F238E27FC236}">
                <a16:creationId xmlns:a16="http://schemas.microsoft.com/office/drawing/2014/main" id="{A11A39E5-D733-F9AB-77BE-6FE27BA644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504" y="998270"/>
            <a:ext cx="660400" cy="114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590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273" userDrawn="1">
          <p15:clr>
            <a:srgbClr val="FBAE40"/>
          </p15:clr>
        </p15:guide>
        <p15:guide id="3" orient="horz" pos="867" userDrawn="1">
          <p15:clr>
            <a:srgbClr val="FBAE40"/>
          </p15:clr>
        </p15:guide>
        <p15:guide id="4" pos="415" userDrawn="1">
          <p15:clr>
            <a:srgbClr val="FBAE40"/>
          </p15:clr>
        </p15:guide>
        <p15:guide id="5" orient="horz" pos="1593" userDrawn="1">
          <p15:clr>
            <a:srgbClr val="FBAE40"/>
          </p15:clr>
        </p15:guide>
        <p15:guide id="6" orient="horz" pos="1457" userDrawn="1">
          <p15:clr>
            <a:srgbClr val="FBAE40"/>
          </p15:clr>
        </p15:guide>
        <p15:guide id="7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891DD4A-9667-245D-4F3F-521C1934C0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0175" y="6363578"/>
            <a:ext cx="445545" cy="365125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chemeClr val="bg1">
                    <a:lumMod val="65000"/>
                  </a:schemeClr>
                </a:solidFill>
                <a:latin typeface="Montserrat" pitchFamily="2" charset="0"/>
              </a:defRPr>
            </a:lvl1pPr>
          </a:lstStyle>
          <a:p>
            <a:fld id="{C519C58A-6958-BF42-A6AE-1B786EE105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71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49" r:id="rId4"/>
    <p:sldLayoutId id="2147483670" r:id="rId5"/>
    <p:sldLayoutId id="2147483657" r:id="rId6"/>
    <p:sldLayoutId id="2147483650" r:id="rId7"/>
    <p:sldLayoutId id="2147483667" r:id="rId8"/>
    <p:sldLayoutId id="2147483659" r:id="rId9"/>
    <p:sldLayoutId id="2147483672" r:id="rId10"/>
    <p:sldLayoutId id="2147483660" r:id="rId11"/>
    <p:sldLayoutId id="2147483668" r:id="rId12"/>
    <p:sldLayoutId id="2147483663" r:id="rId13"/>
    <p:sldLayoutId id="2147483658" r:id="rId14"/>
    <p:sldLayoutId id="2147483655" r:id="rId15"/>
    <p:sldLayoutId id="2147483656" r:id="rId16"/>
    <p:sldLayoutId id="2147483653" r:id="rId17"/>
    <p:sldLayoutId id="2147483651" r:id="rId18"/>
    <p:sldLayoutId id="2147483654" r:id="rId19"/>
    <p:sldLayoutId id="2147483669" r:id="rId20"/>
    <p:sldLayoutId id="2147483652" r:id="rId21"/>
    <p:sldLayoutId id="2147483661" r:id="rId22"/>
    <p:sldLayoutId id="2147483662" r:id="rId23"/>
    <p:sldLayoutId id="2147483671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46">
          <p15:clr>
            <a:srgbClr val="F26B43"/>
          </p15:clr>
        </p15:guide>
        <p15:guide id="2" orient="horz" pos="210">
          <p15:clr>
            <a:srgbClr val="F26B43"/>
          </p15:clr>
        </p15:guide>
        <p15:guide id="3" orient="horz" pos="4110">
          <p15:clr>
            <a:srgbClr val="F26B43"/>
          </p15:clr>
        </p15:guide>
        <p15:guide id="4" pos="234">
          <p15:clr>
            <a:srgbClr val="F26B43"/>
          </p15:clr>
        </p15:guide>
        <p15:guide id="5" orient="horz" pos="618">
          <p15:clr>
            <a:srgbClr val="F26B43"/>
          </p15:clr>
        </p15:guide>
        <p15:guide id="6" orient="horz" pos="1321">
          <p15:clr>
            <a:srgbClr val="F26B43"/>
          </p15:clr>
        </p15:guide>
        <p15:guide id="7" pos="3840">
          <p15:clr>
            <a:srgbClr val="F26B43"/>
          </p15:clr>
        </p15:guide>
        <p15:guide id="8" pos="3749">
          <p15:clr>
            <a:srgbClr val="F26B43"/>
          </p15:clr>
        </p15:guide>
        <p15:guide id="9" pos="3931">
          <p15:clr>
            <a:srgbClr val="F26B43"/>
          </p15:clr>
        </p15:guide>
        <p15:guide id="10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7" Type="http://schemas.openxmlformats.org/officeDocument/2006/relationships/image" Target="../media/image56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ublication.pravo.gov.ru/Document/" TargetMode="External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emf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disk.yandex.ru/d/na5Crakq-SlDbQ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2.png"/><Relationship Id="rId5" Type="http://schemas.openxmlformats.org/officeDocument/2006/relationships/hyperlink" Target="https://www.kcrinfo.ru/" TargetMode="Externa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29.svg"/><Relationship Id="rId3" Type="http://schemas.openxmlformats.org/officeDocument/2006/relationships/image" Target="../media/image27.svg"/><Relationship Id="rId7" Type="http://schemas.openxmlformats.org/officeDocument/2006/relationships/image" Target="../media/image36.svg"/><Relationship Id="rId12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11" Type="http://schemas.openxmlformats.org/officeDocument/2006/relationships/image" Target="../media/image39.svg"/><Relationship Id="rId5" Type="http://schemas.openxmlformats.org/officeDocument/2006/relationships/image" Target="../media/image34.svg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microsoft.com/office/2007/relationships/hdphoto" Target="../media/hdphoto1.wdp"/><Relationship Id="rId14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44.sv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10" Type="http://schemas.openxmlformats.org/officeDocument/2006/relationships/image" Target="../media/image51.sv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svg"/><Relationship Id="rId7" Type="http://schemas.openxmlformats.org/officeDocument/2006/relationships/image" Target="../media/image5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svg"/><Relationship Id="rId5" Type="http://schemas.openxmlformats.org/officeDocument/2006/relationships/image" Target="../media/image50.png"/><Relationship Id="rId4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FB5BB73-6E01-6E7D-5135-E3D7C851A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504" y="1981012"/>
            <a:ext cx="6867896" cy="102428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dirty="0"/>
              <a:t>Работа субъектов второй волны</a:t>
            </a:r>
            <a:br>
              <a:rPr lang="ru-RU" sz="2800" dirty="0"/>
            </a:br>
            <a:r>
              <a:rPr lang="ru-RU" sz="2800" dirty="0"/>
              <a:t>в ФРГУ 3.0</a:t>
            </a:r>
            <a:endParaRPr lang="ru-RU" sz="2800" b="0" dirty="0">
              <a:latin typeface="Montserrat Medium" pitchFamily="2" charset="-52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B531900-C208-62A9-71D7-78A52ED984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80306" y="6046025"/>
            <a:ext cx="1483094" cy="325746"/>
          </a:xfrm>
        </p:spPr>
        <p:txBody>
          <a:bodyPr/>
          <a:lstStyle/>
          <a:p>
            <a:r>
              <a:rPr lang="ru-RU" dirty="0"/>
              <a:t>июль 2025</a:t>
            </a:r>
          </a:p>
        </p:txBody>
      </p:sp>
      <p:sp>
        <p:nvSpPr>
          <p:cNvPr id="2" name="Заголовок 4">
            <a:extLst>
              <a:ext uri="{FF2B5EF4-FFF2-40B4-BE49-F238E27FC236}">
                <a16:creationId xmlns:a16="http://schemas.microsoft.com/office/drawing/2014/main" id="{7FB12CB3-72D1-0F6F-E079-B7604F489FBF}"/>
              </a:ext>
            </a:extLst>
          </p:cNvPr>
          <p:cNvSpPr txBox="1">
            <a:spLocks/>
          </p:cNvSpPr>
          <p:nvPr/>
        </p:nvSpPr>
        <p:spPr>
          <a:xfrm>
            <a:off x="5095504" y="2989692"/>
            <a:ext cx="6207080" cy="57646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 lvl="0"/>
            <a:r>
              <a:rPr lang="ru-RU" sz="2000" dirty="0">
                <a:solidFill>
                  <a:schemeClr val="accent1"/>
                </a:solidFill>
              </a:rPr>
              <a:t>Установочное совещание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79459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09827-00EF-291E-61A7-7BB5E179D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743E74E-3D9F-9194-9D84-25B73594D1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218CBA-57F0-A6FF-62FB-1A8F0724BF3D}"/>
              </a:ext>
            </a:extLst>
          </p:cNvPr>
          <p:cNvSpPr txBox="1"/>
          <p:nvPr/>
        </p:nvSpPr>
        <p:spPr>
          <a:xfrm>
            <a:off x="783300" y="1574500"/>
            <a:ext cx="5168900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Дата, номер не указаны: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"Об утверждении Положения о Министерстве культуры Российской Федерации"</a:t>
            </a:r>
          </a:p>
        </p:txBody>
      </p:sp>
      <p:pic>
        <p:nvPicPr>
          <p:cNvPr id="36" name="Рисунок 35" descr="Флажок с крестиком со сплошной заливкой">
            <a:extLst>
              <a:ext uri="{FF2B5EF4-FFF2-40B4-BE49-F238E27FC236}">
                <a16:creationId xmlns:a16="http://schemas.microsoft.com/office/drawing/2014/main" id="{B204A1AB-F172-AECD-EA0B-EFD3F14B3C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272" y="1177785"/>
            <a:ext cx="355355" cy="3553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0C85970-1886-E3CA-BB1D-415BD9362951}"/>
              </a:ext>
            </a:extLst>
          </p:cNvPr>
          <p:cNvSpPr txBox="1"/>
          <p:nvPr/>
        </p:nvSpPr>
        <p:spPr>
          <a:xfrm>
            <a:off x="390272" y="704120"/>
            <a:ext cx="609600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3. Дата и номер заполнены корректно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1DEFC69-0646-3AB1-BCD2-4F9ACF9DA088}"/>
              </a:ext>
            </a:extLst>
          </p:cNvPr>
          <p:cNvSpPr txBox="1"/>
          <p:nvPr/>
        </p:nvSpPr>
        <p:spPr>
          <a:xfrm>
            <a:off x="745627" y="1188223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Отказ в согласовании</a:t>
            </a:r>
          </a:p>
        </p:txBody>
      </p:sp>
      <p:pic>
        <p:nvPicPr>
          <p:cNvPr id="75" name="Рисунок 74" descr="флажок установлен со сплошной заливкой">
            <a:extLst>
              <a:ext uri="{FF2B5EF4-FFF2-40B4-BE49-F238E27FC236}">
                <a16:creationId xmlns:a16="http://schemas.microsoft.com/office/drawing/2014/main" id="{2F0AF1A8-0A1F-7043-801D-D3BB3B6EC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17851" y="1173686"/>
            <a:ext cx="355355" cy="355355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FEB530C4-21D5-9A57-570F-E5A67305DE4B}"/>
              </a:ext>
            </a:extLst>
          </p:cNvPr>
          <p:cNvSpPr txBox="1"/>
          <p:nvPr/>
        </p:nvSpPr>
        <p:spPr>
          <a:xfrm>
            <a:off x="6451356" y="1196079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Корректный вариант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FCCBF8-AE39-F323-FC50-5F78924F1568}"/>
              </a:ext>
            </a:extLst>
          </p:cNvPr>
          <p:cNvSpPr txBox="1"/>
          <p:nvPr/>
        </p:nvSpPr>
        <p:spPr>
          <a:xfrm>
            <a:off x="6486272" y="1574500"/>
            <a:ext cx="5168900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Есть дата и номер: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21 января 1993 г. № 69 </a:t>
            </a: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"Об утверждении Положения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 Министерстве культуры Российской Федерации"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8A3264-E1B4-4452-81B6-B699A1CED480}"/>
              </a:ext>
            </a:extLst>
          </p:cNvPr>
          <p:cNvSpPr txBox="1"/>
          <p:nvPr/>
        </p:nvSpPr>
        <p:spPr>
          <a:xfrm>
            <a:off x="783299" y="2640347"/>
            <a:ext cx="4211487" cy="1131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Неполный формат даты, ошибки в формате:</a:t>
            </a:r>
            <a:b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03.2020 г.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01 марта 2019 г.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15 февраля 2010 года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E162A-D8C0-A2CC-62ED-0644B4F257D9}"/>
              </a:ext>
            </a:extLst>
          </p:cNvPr>
          <p:cNvSpPr txBox="1"/>
          <p:nvPr/>
        </p:nvSpPr>
        <p:spPr>
          <a:xfrm>
            <a:off x="6486272" y="2640347"/>
            <a:ext cx="4022963" cy="953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Допустимые форматы даты и номера: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6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04.08.2020 № 123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2 апреля 2021 г. № 550</a:t>
            </a:r>
            <a:endParaRPr lang="ru-RU" sz="1600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39E6B3-2FC4-8C88-F0C4-9A91F1AEF0C1}"/>
              </a:ext>
            </a:extLst>
          </p:cNvPr>
          <p:cNvSpPr txBox="1"/>
          <p:nvPr/>
        </p:nvSpPr>
        <p:spPr>
          <a:xfrm>
            <a:off x="3110994" y="2868774"/>
            <a:ext cx="1883792" cy="918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N</a:t>
            </a: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No</a:t>
            </a: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номер</a:t>
            </a: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ru-RU" sz="12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#</a:t>
            </a: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cs typeface="Times New Roman" panose="02020603050405020304" pitchFamily="18" charset="0"/>
              </a:rPr>
              <a:t>, </a:t>
            </a:r>
            <a:r>
              <a:rPr lang="en-US" sz="1200" kern="100" dirty="0">
                <a:solidFill>
                  <a:srgbClr val="000000"/>
                </a:solidFill>
                <a:latin typeface="Montserrat" pitchFamily="2" charset="-52"/>
                <a:cs typeface="Times New Roman" panose="02020603050405020304" pitchFamily="18" charset="0"/>
              </a:rPr>
              <a:t>Nr </a:t>
            </a: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cs typeface="Times New Roman" panose="02020603050405020304" pitchFamily="18" charset="0"/>
              </a:rPr>
              <a:t>и пр. </a:t>
            </a: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FD00BDE-A521-CDE3-DAE4-6A6B9AB1B96A}"/>
              </a:ext>
            </a:extLst>
          </p:cNvPr>
          <p:cNvSpPr txBox="1"/>
          <p:nvPr/>
        </p:nvSpPr>
        <p:spPr>
          <a:xfrm>
            <a:off x="783299" y="4195973"/>
            <a:ext cx="5610906" cy="102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69 Постановление Правительства Российской Федерации </a:t>
            </a:r>
            <a:br>
              <a:rPr lang="ru-RU" sz="12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"Об утверждении Положения о Министерстве культуры Российской Федерации"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4804-1 О вывозе и ввозе культурных ценностей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0E2E7A-D44E-0572-69F2-B78F3A4B56B8}"/>
              </a:ext>
            </a:extLst>
          </p:cNvPr>
          <p:cNvSpPr txBox="1"/>
          <p:nvPr/>
        </p:nvSpPr>
        <p:spPr>
          <a:xfrm>
            <a:off x="783299" y="3897160"/>
            <a:ext cx="4211487" cy="289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Примеры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6AAC47-7DA9-B42E-2129-FF7D5CCEAE4D}"/>
              </a:ext>
            </a:extLst>
          </p:cNvPr>
          <p:cNvSpPr txBox="1"/>
          <p:nvPr/>
        </p:nvSpPr>
        <p:spPr>
          <a:xfrm>
            <a:off x="6486272" y="4112271"/>
            <a:ext cx="5610906" cy="1241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    Постановление Правительства Российской Федерации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21 января 1993 г. № 69 «Об утверждении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Положения о Министерстве культуры Российской Федерации»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    Закон от 15.04.1993 № 4804-1 «О вывозе и ввозе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культурных ценностей»</a:t>
            </a:r>
          </a:p>
        </p:txBody>
      </p:sp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2F2710D1-06D3-6A02-7006-338053A0D0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74633" y="4161829"/>
            <a:ext cx="182305" cy="182305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BD0C1E0E-3C22-A7C0-1749-952101E990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74632" y="4906766"/>
            <a:ext cx="182305" cy="18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51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25EFA-BA1E-2B13-524A-B3F7A59BF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D783911-CCC5-10AE-0557-15417C4ED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B0B8B-39D7-991F-B301-7D0947D43352}"/>
              </a:ext>
            </a:extLst>
          </p:cNvPr>
          <p:cNvSpPr txBox="1"/>
          <p:nvPr/>
        </p:nvSpPr>
        <p:spPr>
          <a:xfrm>
            <a:off x="783300" y="1579580"/>
            <a:ext cx="5168900" cy="714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Наименование </a:t>
            </a: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не указано</a:t>
            </a:r>
            <a:b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08.04.2009 № 312</a:t>
            </a:r>
          </a:p>
        </p:txBody>
      </p:sp>
      <p:pic>
        <p:nvPicPr>
          <p:cNvPr id="36" name="Рисунок 35" descr="Флажок с крестиком со сплошной заливкой">
            <a:extLst>
              <a:ext uri="{FF2B5EF4-FFF2-40B4-BE49-F238E27FC236}">
                <a16:creationId xmlns:a16="http://schemas.microsoft.com/office/drawing/2014/main" id="{82C5DAC0-FCD4-60DF-095C-6F5751E7A3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272" y="1182865"/>
            <a:ext cx="355355" cy="3553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9CC7117-6120-2483-82AA-AC04FCC89AD1}"/>
              </a:ext>
            </a:extLst>
          </p:cNvPr>
          <p:cNvSpPr txBox="1"/>
          <p:nvPr/>
        </p:nvSpPr>
        <p:spPr>
          <a:xfrm>
            <a:off x="390272" y="709200"/>
            <a:ext cx="9795128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r>
              <a:rPr lang="ru-RU" sz="18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. Указано полное наименование акта в кавычках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73FAD9E-92F1-C633-5BEA-4350EF181FA5}"/>
              </a:ext>
            </a:extLst>
          </p:cNvPr>
          <p:cNvSpPr txBox="1"/>
          <p:nvPr/>
        </p:nvSpPr>
        <p:spPr>
          <a:xfrm>
            <a:off x="745627" y="1193303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Отказ в согласовании</a:t>
            </a:r>
          </a:p>
        </p:txBody>
      </p:sp>
      <p:pic>
        <p:nvPicPr>
          <p:cNvPr id="75" name="Рисунок 74" descr="флажок установлен со сплошной заливкой">
            <a:extLst>
              <a:ext uri="{FF2B5EF4-FFF2-40B4-BE49-F238E27FC236}">
                <a16:creationId xmlns:a16="http://schemas.microsoft.com/office/drawing/2014/main" id="{D1E5B283-9BBF-8086-435B-83D8AC450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13051" y="1178766"/>
            <a:ext cx="355355" cy="355355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0FAEF9B2-5B71-27FD-8C1C-C02DB1B9C2F6}"/>
              </a:ext>
            </a:extLst>
          </p:cNvPr>
          <p:cNvSpPr txBox="1"/>
          <p:nvPr/>
        </p:nvSpPr>
        <p:spPr>
          <a:xfrm>
            <a:off x="6121156" y="1201159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Корректный вариант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EDBAB-B4CC-890B-36CC-E651A56B6E4A}"/>
              </a:ext>
            </a:extLst>
          </p:cNvPr>
          <p:cNvSpPr txBox="1"/>
          <p:nvPr/>
        </p:nvSpPr>
        <p:spPr>
          <a:xfrm>
            <a:off x="6156072" y="1579580"/>
            <a:ext cx="6035928" cy="1299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Указано полное наименование акта: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08.04.2009 № 312 </a:t>
            </a:r>
            <a:r>
              <a:rPr lang="ru-RU" sz="11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«Об оценке и о мониторинге результативности деятельности научных организаций, выполняющих научно-исследовательские, опытно-конструкторские и технологические работы гражданского назначения»</a:t>
            </a:r>
            <a:endParaRPr lang="ru-RU" sz="1200" b="1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E02C91-447C-2F8D-3A6D-CAB47202E643}"/>
              </a:ext>
            </a:extLst>
          </p:cNvPr>
          <p:cNvSpPr txBox="1"/>
          <p:nvPr/>
        </p:nvSpPr>
        <p:spPr>
          <a:xfrm>
            <a:off x="783299" y="2941154"/>
            <a:ext cx="4817401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Отсутствуют кавычки:</a:t>
            </a:r>
            <a:b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от 30.06.2004 № 324 Об утверждении Положения </a:t>
            </a:r>
            <a:b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 Федеральной службе по труду и занятости</a:t>
            </a:r>
            <a:endParaRPr lang="ru-RU" sz="1200" kern="100" dirty="0"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24AA27-ABE3-80B1-02AC-F426364A2791}"/>
              </a:ext>
            </a:extLst>
          </p:cNvPr>
          <p:cNvSpPr txBox="1"/>
          <p:nvPr/>
        </p:nvSpPr>
        <p:spPr>
          <a:xfrm>
            <a:off x="6156072" y="2941154"/>
            <a:ext cx="5449448" cy="926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Наим</a:t>
            </a: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енование указано в кавычках:</a:t>
            </a:r>
            <a:br>
              <a:rPr lang="ru-RU" sz="12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Постановление Правительства Российской Федерации 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 30.06.2004 № 324 </a:t>
            </a:r>
            <a:r>
              <a:rPr kumimoji="0" lang="ru-RU" sz="1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«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Об утверждении Положения 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 Федеральной службе по труду и занятости</a:t>
            </a:r>
            <a:r>
              <a:rPr kumimoji="0" lang="ru-RU" sz="1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endParaRPr lang="ru-RU" sz="1600" b="1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87D2CF-C5B9-796D-257B-8877C3A988C4}"/>
              </a:ext>
            </a:extLst>
          </p:cNvPr>
          <p:cNvSpPr txBox="1"/>
          <p:nvPr/>
        </p:nvSpPr>
        <p:spPr>
          <a:xfrm>
            <a:off x="6156072" y="3925340"/>
            <a:ext cx="5003903" cy="600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Рекомендуемый формат кавычек – «елочки»</a:t>
            </a:r>
            <a:br>
              <a:rPr lang="ru-RU" sz="12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ru-RU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«____»</a:t>
            </a:r>
            <a:endParaRPr lang="ru-RU" sz="1600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26E73E-D3D0-313E-F66D-3FA67E51977C}"/>
              </a:ext>
            </a:extLst>
          </p:cNvPr>
          <p:cNvSpPr txBox="1"/>
          <p:nvPr/>
        </p:nvSpPr>
        <p:spPr>
          <a:xfrm>
            <a:off x="897600" y="5378862"/>
            <a:ext cx="2323150" cy="1656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1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(ред. от 15.05.2024)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1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(последняя редакция)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kumimoji="0" lang="ru-RU" sz="11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(Часть первая)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1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(с изменениями </a:t>
            </a:r>
            <a:br>
              <a:rPr lang="ru-RU" sz="11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1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и дополнениями)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10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Флажок с крестиком со сплошной заливкой">
            <a:extLst>
              <a:ext uri="{FF2B5EF4-FFF2-40B4-BE49-F238E27FC236}">
                <a16:creationId xmlns:a16="http://schemas.microsoft.com/office/drawing/2014/main" id="{5CEC96B5-14C7-E352-835F-0EBF62C2A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572" y="5021475"/>
            <a:ext cx="355355" cy="35535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F6AE2D-1D4D-FB21-5AAE-4CC81EC4528E}"/>
              </a:ext>
            </a:extLst>
          </p:cNvPr>
          <p:cNvSpPr txBox="1"/>
          <p:nvPr/>
        </p:nvSpPr>
        <p:spPr>
          <a:xfrm>
            <a:off x="504572" y="4547810"/>
            <a:ext cx="9795128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5</a:t>
            </a:r>
            <a:r>
              <a:rPr lang="ru-RU" sz="18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. Нет дополнительных уточнений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6BE325-6A7F-805D-D899-F2863D361549}"/>
              </a:ext>
            </a:extLst>
          </p:cNvPr>
          <p:cNvSpPr txBox="1"/>
          <p:nvPr/>
        </p:nvSpPr>
        <p:spPr>
          <a:xfrm>
            <a:off x="859927" y="5031913"/>
            <a:ext cx="509227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Ссылки, отметки об изменениях, дате принятия</a:t>
            </a:r>
          </a:p>
        </p:txBody>
      </p:sp>
      <p:pic>
        <p:nvPicPr>
          <p:cNvPr id="19" name="Рисунок 18" descr="флажок установлен со сплошной заливкой">
            <a:extLst>
              <a:ext uri="{FF2B5EF4-FFF2-40B4-BE49-F238E27FC236}">
                <a16:creationId xmlns:a16="http://schemas.microsoft.com/office/drawing/2014/main" id="{06E8CB49-C53F-63AF-4F13-17A5936A32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27351" y="5017376"/>
            <a:ext cx="355355" cy="3553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DBD7AEE-E02F-C01E-AAAC-BA9EB2FDD529}"/>
              </a:ext>
            </a:extLst>
          </p:cNvPr>
          <p:cNvSpPr txBox="1"/>
          <p:nvPr/>
        </p:nvSpPr>
        <p:spPr>
          <a:xfrm>
            <a:off x="6235456" y="5039769"/>
            <a:ext cx="4022963" cy="639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Корректный вариант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cs typeface="Times New Roman" panose="02020603050405020304" pitchFamily="18" charset="0"/>
              </a:rPr>
              <a:t>Не содержит уточнения из колонок слева</a:t>
            </a:r>
            <a:endParaRPr lang="ru-RU" sz="1400" b="1" kern="100" dirty="0">
              <a:solidFill>
                <a:schemeClr val="accent2">
                  <a:lumMod val="50000"/>
                </a:schemeClr>
              </a:solidFill>
              <a:latin typeface="Montserrat" pitchFamily="2" charset="-52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7A95138-CFC0-DC20-BAD9-F840C8C40ED9}"/>
              </a:ext>
            </a:extLst>
          </p:cNvPr>
          <p:cNvSpPr txBox="1"/>
          <p:nvPr/>
        </p:nvSpPr>
        <p:spPr>
          <a:xfrm>
            <a:off x="2977911" y="5368345"/>
            <a:ext cx="2622789" cy="1257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1100" dirty="0">
                <a:latin typeface="Montserrat" pitchFamily="2" charset="-52"/>
              </a:rPr>
              <a:t>(Зарегистрировано в Минюсте России 01.09.2023 № 75075)</a:t>
            </a:r>
            <a:endParaRPr kumimoji="0" lang="ru-RU" sz="1100" i="0" strike="noStrike" kern="100" cap="none" spc="0" normalizeH="0" baseline="0" noProof="0" dirty="0">
              <a:ln>
                <a:noFill/>
              </a:ln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i="0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1100" i="0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http://publication.pravo.gov.ru/</a:t>
            </a:r>
            <a:br>
              <a:rPr kumimoji="0" lang="ru-RU" sz="1100" i="0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kumimoji="0" lang="en-US" sz="1100" i="0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Document/</a:t>
            </a:r>
            <a:r>
              <a:rPr kumimoji="0" lang="ru-RU" sz="1100" i="0" strike="noStrike" kern="1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...)</a:t>
            </a:r>
          </a:p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kumimoji="0" lang="ru-RU" sz="110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(дата опубликования 28.07.2010)</a:t>
            </a:r>
          </a:p>
        </p:txBody>
      </p:sp>
    </p:spTree>
    <p:extLst>
      <p:ext uri="{BB962C8B-B14F-4D97-AF65-F5344CB8AC3E}">
        <p14:creationId xmlns:p14="http://schemas.microsoft.com/office/powerpoint/2010/main" val="3134273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C57F3-E075-109F-16AE-7AAD53E64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62C04ED-9560-9AB0-AD25-76BFFA0F44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33B53152-1565-E54B-8216-76D5EFBB2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Формулировка наименования НПА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F50948-BEFE-840C-80C4-BF24788C96A8}"/>
              </a:ext>
            </a:extLst>
          </p:cNvPr>
          <p:cNvSpPr txBox="1"/>
          <p:nvPr/>
        </p:nvSpPr>
        <p:spPr>
          <a:xfrm>
            <a:off x="561480" y="1168401"/>
            <a:ext cx="6734670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Какие проблемы </a:t>
            </a:r>
            <a:r>
              <a:rPr lang="ru-RU" sz="14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вы видите в</a:t>
            </a:r>
            <a:r>
              <a:rPr lang="ru-RU" sz="14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формулировке наименования НПА?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250B5E5-6903-275D-49B0-6B91B4698372}"/>
              </a:ext>
            </a:extLst>
          </p:cNvPr>
          <p:cNvSpPr txBox="1"/>
          <p:nvPr/>
        </p:nvSpPr>
        <p:spPr>
          <a:xfrm>
            <a:off x="6204859" y="1808993"/>
            <a:ext cx="5287778" cy="4947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Указ Президента РФ от 11.07.2004 № 868 "Вопросы Министерства Российской Федерации по делам гражданской обороны, чрезвычайным ситуациям и ликвидации последствий стихийных бедствий«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Ответ: </a:t>
            </a: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cs typeface="Times New Roman" panose="02020603050405020304" pitchFamily="18" charset="0"/>
              </a:rPr>
              <a:t>введено сокращение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«РФ»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Segoe UI Emoj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Постановление Правительства Российской Федерации от 16 марта 2009 г. № 228 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Ответ: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отсутствует наименование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Пункт 2 статьи 8, абзац четвертый пункта 3 статьи 9 Федерального закона от 22.11.1995 № 171-ФЗ «О государственном регулировании производства и оборота этилового спирта, алкогольной и спиртосодержащей продукции и об ограничении потребления (распития) алкогольной продукции», подпункт 5.3.1 пункта 5 и пункт 1 Положения о Федеральной службе по контролю за алкогольным и табачным рынками, утвержденного постановлением Правительства Российской Федерации от 24.02.2009 № 154 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Ответ: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несколько актов в одной строке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AA80CA8-A131-A27F-2884-39108607BA93}"/>
              </a:ext>
            </a:extLst>
          </p:cNvPr>
          <p:cNvSpPr txBox="1"/>
          <p:nvPr/>
        </p:nvSpPr>
        <p:spPr>
          <a:xfrm>
            <a:off x="713880" y="1808993"/>
            <a:ext cx="5287778" cy="4720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Федеральный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Закон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Российской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Федерации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от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15.04.1993 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N 4804-1 (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ред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от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04.08.2023) «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О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вывозе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и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ввозе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культурных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Aptos" panose="020B0004020202020204" pitchFamily="34" charset="0"/>
              </a:rPr>
              <a:t>ценностей</a:t>
            </a: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br>
              <a:rPr lang="ru-RU" sz="12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Ответ: </a:t>
            </a: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стороннее уточнение, некорректный символ номера</a:t>
            </a:r>
          </a:p>
          <a:p>
            <a:pPr>
              <a:lnSpc>
                <a:spcPct val="115000"/>
              </a:lnSpc>
              <a:spcAft>
                <a:spcPts val="800"/>
              </a:spcAft>
              <a:defRPr/>
            </a:pP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Гражданский кодекс Российской Федерации (часть первая) от 30.11.1994 № 51-ФЗ</a:t>
            </a:r>
          </a:p>
          <a:p>
            <a:pPr>
              <a:lnSpc>
                <a:spcPct val="115000"/>
              </a:lnSpc>
              <a:spcAft>
                <a:spcPts val="800"/>
              </a:spcAft>
              <a:defRPr/>
            </a:pP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Ответ:</a:t>
            </a:r>
            <a:r>
              <a:rPr lang="ru-RU" sz="1200" kern="100" dirty="0">
                <a:solidFill>
                  <a:srgbClr val="000000"/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стороннее уточнение</a:t>
            </a:r>
          </a:p>
          <a:p>
            <a:pPr>
              <a:lnSpc>
                <a:spcPct val="115000"/>
              </a:lnSpc>
              <a:spcAft>
                <a:spcPts val="800"/>
              </a:spcAft>
              <a:defRPr/>
            </a:pP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590 Постановление Правительства Российской Федерации "Об утверждении Положения о Министерстве культуры Российской Федерации«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Ответ: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отсутствуют дата и номер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Segoe UI Emoji" panose="020B0502040204020203" pitchFamily="34" charset="0"/>
              </a:rPr>
              <a:t>❌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 Постановление Правительства РФ от 08.04.2009 № 312 (ред. от 08.06.2019) </a:t>
            </a:r>
            <a:b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2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Ответ: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отсутствует наименование, сторонние уточнения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302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CB825-B82D-0270-E83A-B2C6A592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15B0C68F-DFF1-7BB9-0BD0-E8AE3B7BC6F3}"/>
              </a:ext>
            </a:extLst>
          </p:cNvPr>
          <p:cNvSpPr/>
          <p:nvPr/>
        </p:nvSpPr>
        <p:spPr>
          <a:xfrm>
            <a:off x="0" y="4242245"/>
            <a:ext cx="12192000" cy="2615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EFE9E8F-6068-4E6F-D6EA-6B3A546BD2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652FE30B-BC91-786B-A7B7-13147166E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Маршрут согласования карточки услуги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9814E67-1619-4BE3-CAE7-5F2FC27CCD26}"/>
              </a:ext>
            </a:extLst>
          </p:cNvPr>
          <p:cNvSpPr/>
          <p:nvPr/>
        </p:nvSpPr>
        <p:spPr>
          <a:xfrm>
            <a:off x="406815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338E5-0901-26D1-2290-439B6311B5FC}"/>
              </a:ext>
            </a:extLst>
          </p:cNvPr>
          <p:cNvSpPr txBox="1"/>
          <p:nvPr/>
        </p:nvSpPr>
        <p:spPr>
          <a:xfrm>
            <a:off x="465004" y="2633463"/>
            <a:ext cx="1882462" cy="570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Разработка карточки услуги</a:t>
            </a:r>
            <a:endParaRPr lang="ru-RU" sz="1400" b="1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0F7592-B534-53FB-3B4F-6AA7B79F0CCA}"/>
              </a:ext>
            </a:extLst>
          </p:cNvPr>
          <p:cNvSpPr txBox="1"/>
          <p:nvPr/>
        </p:nvSpPr>
        <p:spPr>
          <a:xfrm>
            <a:off x="465004" y="3544445"/>
            <a:ext cx="16663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Разработчик</a:t>
            </a:r>
            <a:endParaRPr lang="ru-RU" sz="1400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E8569BA2-9C0D-5142-97AC-E82E3B8116A4}"/>
              </a:ext>
            </a:extLst>
          </p:cNvPr>
          <p:cNvSpPr/>
          <p:nvPr/>
        </p:nvSpPr>
        <p:spPr>
          <a:xfrm>
            <a:off x="3319041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2E1022-F425-ECCE-9D38-6D87A088C3DB}"/>
              </a:ext>
            </a:extLst>
          </p:cNvPr>
          <p:cNvSpPr txBox="1"/>
          <p:nvPr/>
        </p:nvSpPr>
        <p:spPr>
          <a:xfrm>
            <a:off x="3377230" y="2633463"/>
            <a:ext cx="1882462" cy="81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Внутриведомс-твенное согласование</a:t>
            </a:r>
            <a:endParaRPr lang="ru-RU" sz="1400" b="1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493EA2-7E7C-776B-8D22-FD75A916F240}"/>
              </a:ext>
            </a:extLst>
          </p:cNvPr>
          <p:cNvSpPr txBox="1"/>
          <p:nvPr/>
        </p:nvSpPr>
        <p:spPr>
          <a:xfrm>
            <a:off x="3377230" y="3544445"/>
            <a:ext cx="2131844" cy="672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Согласант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Делопроизводитель</a:t>
            </a:r>
            <a:endParaRPr lang="ru-RU" sz="1400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BA6D987-7A1A-E00D-C839-4454B1EC9210}"/>
              </a:ext>
            </a:extLst>
          </p:cNvPr>
          <p:cNvSpPr/>
          <p:nvPr/>
        </p:nvSpPr>
        <p:spPr>
          <a:xfrm>
            <a:off x="6355957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2648EA-22FA-A2AA-FA9B-69F42EA4DFAD}"/>
              </a:ext>
            </a:extLst>
          </p:cNvPr>
          <p:cNvSpPr txBox="1"/>
          <p:nvPr/>
        </p:nvSpPr>
        <p:spPr>
          <a:xfrm>
            <a:off x="6414146" y="2633463"/>
            <a:ext cx="2131844" cy="818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Согласование </a:t>
            </a:r>
            <a:br>
              <a:rPr lang="en-US" sz="14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4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в уполномоченном органе</a:t>
            </a:r>
            <a:endParaRPr lang="ru-RU" sz="1400" b="1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B915EE-7C8E-EF72-2AB9-E59B33C83371}"/>
              </a:ext>
            </a:extLst>
          </p:cNvPr>
          <p:cNvSpPr txBox="1"/>
          <p:nvPr/>
        </p:nvSpPr>
        <p:spPr>
          <a:xfrm>
            <a:off x="6414145" y="3544445"/>
            <a:ext cx="2190033" cy="672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Согласант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Делопроизводитель</a:t>
            </a:r>
            <a:endParaRPr lang="ru-RU" sz="1400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FF9C434-FFAD-CE1D-9011-1B8F0692F278}"/>
              </a:ext>
            </a:extLst>
          </p:cNvPr>
          <p:cNvSpPr/>
          <p:nvPr/>
        </p:nvSpPr>
        <p:spPr>
          <a:xfrm>
            <a:off x="9392873" y="2309266"/>
            <a:ext cx="2190033" cy="2679293"/>
          </a:xfrm>
          <a:prstGeom prst="roundRect">
            <a:avLst>
              <a:gd name="adj" fmla="val 9279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227C32-2581-A76C-C7D0-BA10B90C316B}"/>
              </a:ext>
            </a:extLst>
          </p:cNvPr>
          <p:cNvSpPr txBox="1"/>
          <p:nvPr/>
        </p:nvSpPr>
        <p:spPr>
          <a:xfrm>
            <a:off x="9451062" y="2633463"/>
            <a:ext cx="2131844" cy="570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Публикация карточки в Реестре</a:t>
            </a:r>
            <a:endParaRPr lang="ru-RU" sz="1400" b="1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DF3EE5-4FFE-EA75-F276-6169FE1FF7AA}"/>
              </a:ext>
            </a:extLst>
          </p:cNvPr>
          <p:cNvSpPr txBox="1"/>
          <p:nvPr/>
        </p:nvSpPr>
        <p:spPr>
          <a:xfrm>
            <a:off x="9451062" y="3544445"/>
            <a:ext cx="16663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Разработчик</a:t>
            </a:r>
            <a:endParaRPr lang="ru-RU" sz="1400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ABEC23-D0D4-7A32-0BD9-F8BFCD7CF26B}"/>
              </a:ext>
            </a:extLst>
          </p:cNvPr>
          <p:cNvSpPr txBox="1"/>
          <p:nvPr/>
        </p:nvSpPr>
        <p:spPr>
          <a:xfrm>
            <a:off x="1937118" y="4375307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3600" kern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1</a:t>
            </a:r>
            <a:endParaRPr lang="ru-RU" sz="3600" kern="1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Montserrat ExtraBold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F7CA74-9E6D-3E72-559C-7DCF8FA0D560}"/>
              </a:ext>
            </a:extLst>
          </p:cNvPr>
          <p:cNvSpPr txBox="1"/>
          <p:nvPr/>
        </p:nvSpPr>
        <p:spPr>
          <a:xfrm>
            <a:off x="4871257" y="4375307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2</a:t>
            </a:r>
            <a:endParaRPr lang="ru-RU" sz="3600" kern="1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Montserrat ExtraBold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798915-B995-23C6-E3BE-8ECE2048103D}"/>
              </a:ext>
            </a:extLst>
          </p:cNvPr>
          <p:cNvSpPr txBox="1"/>
          <p:nvPr/>
        </p:nvSpPr>
        <p:spPr>
          <a:xfrm>
            <a:off x="7958215" y="4372958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3</a:t>
            </a:r>
            <a:endParaRPr lang="ru-RU" sz="3600" kern="1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Montserrat ExtraBold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43591C-58D4-AA40-8EA3-4EE82E2BC39E}"/>
              </a:ext>
            </a:extLst>
          </p:cNvPr>
          <p:cNvSpPr txBox="1"/>
          <p:nvPr/>
        </p:nvSpPr>
        <p:spPr>
          <a:xfrm>
            <a:off x="11034094" y="4372958"/>
            <a:ext cx="388435" cy="6842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10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 ExtraBold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4</a:t>
            </a:r>
            <a:endParaRPr lang="ru-RU" sz="3600" kern="100" dirty="0">
              <a:solidFill>
                <a:schemeClr val="tx2">
                  <a:lumMod val="60000"/>
                  <a:lumOff val="40000"/>
                </a:schemeClr>
              </a:solidFill>
              <a:effectLst/>
              <a:latin typeface="Montserrat ExtraBold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70F58E93-615D-370C-F494-30AA652DC747}"/>
              </a:ext>
            </a:extLst>
          </p:cNvPr>
          <p:cNvCxnSpPr/>
          <p:nvPr/>
        </p:nvCxnSpPr>
        <p:spPr>
          <a:xfrm>
            <a:off x="8728364" y="3007064"/>
            <a:ext cx="482138" cy="0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5BC53149-B8F8-B826-AD0C-1A17B4D047A4}"/>
              </a:ext>
            </a:extLst>
          </p:cNvPr>
          <p:cNvCxnSpPr/>
          <p:nvPr/>
        </p:nvCxnSpPr>
        <p:spPr>
          <a:xfrm>
            <a:off x="5710844" y="2964632"/>
            <a:ext cx="482138" cy="0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88E41681-34F2-29FA-A7B8-007076617144}"/>
              </a:ext>
            </a:extLst>
          </p:cNvPr>
          <p:cNvCxnSpPr/>
          <p:nvPr/>
        </p:nvCxnSpPr>
        <p:spPr>
          <a:xfrm>
            <a:off x="2708564" y="2964632"/>
            <a:ext cx="482138" cy="0"/>
          </a:xfrm>
          <a:prstGeom prst="straightConnector1">
            <a:avLst/>
          </a:pr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: уступ 28">
            <a:extLst>
              <a:ext uri="{FF2B5EF4-FFF2-40B4-BE49-F238E27FC236}">
                <a16:creationId xmlns:a16="http://schemas.microsoft.com/office/drawing/2014/main" id="{59E009B8-11B6-61BE-3BCA-A1028EB6B64C}"/>
              </a:ext>
            </a:extLst>
          </p:cNvPr>
          <p:cNvCxnSpPr>
            <a:cxnSpLocks/>
            <a:stCxn id="10" idx="0"/>
          </p:cNvCxnSpPr>
          <p:nvPr/>
        </p:nvCxnSpPr>
        <p:spPr>
          <a:xfrm rot="5400000" flipH="1" flipV="1">
            <a:off x="2779335" y="674543"/>
            <a:ext cx="357220" cy="2912226"/>
          </a:xfrm>
          <a:prstGeom prst="bentConnector2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Соединитель: уступ 29">
            <a:extLst>
              <a:ext uri="{FF2B5EF4-FFF2-40B4-BE49-F238E27FC236}">
                <a16:creationId xmlns:a16="http://schemas.microsoft.com/office/drawing/2014/main" id="{64DD08E4-9165-5037-F436-558070D9E977}"/>
              </a:ext>
            </a:extLst>
          </p:cNvPr>
          <p:cNvCxnSpPr>
            <a:cxnSpLocks/>
          </p:cNvCxnSpPr>
          <p:nvPr/>
        </p:nvCxnSpPr>
        <p:spPr>
          <a:xfrm flipV="1">
            <a:off x="1177617" y="1799083"/>
            <a:ext cx="6281688" cy="510182"/>
          </a:xfrm>
          <a:prstGeom prst="bentConnector3">
            <a:avLst>
              <a:gd name="adj1" fmla="val -22"/>
            </a:avLst>
          </a:prstGeom>
          <a:ln w="19050">
            <a:solidFill>
              <a:schemeClr val="accent4">
                <a:lumMod val="60000"/>
                <a:lumOff val="40000"/>
              </a:schemeClr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7AB75E52-8124-2599-6691-3FF26A1A17E2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4414058" y="1952045"/>
            <a:ext cx="0" cy="357221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0DC453FF-F0C8-413C-156C-CCFB288912C1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7450973" y="1799083"/>
            <a:ext cx="1" cy="510183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A27204B-B465-1568-12E8-83E680F83815}"/>
              </a:ext>
            </a:extLst>
          </p:cNvPr>
          <p:cNvSpPr txBox="1"/>
          <p:nvPr/>
        </p:nvSpPr>
        <p:spPr>
          <a:xfrm>
            <a:off x="6508425" y="1771292"/>
            <a:ext cx="995957" cy="27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100" kern="100" dirty="0">
                <a:solidFill>
                  <a:schemeClr val="accent4"/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замечания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90127CB-EE10-5D54-E5CE-F21A17507EC2}"/>
              </a:ext>
            </a:extLst>
          </p:cNvPr>
          <p:cNvSpPr txBox="1"/>
          <p:nvPr/>
        </p:nvSpPr>
        <p:spPr>
          <a:xfrm>
            <a:off x="3466959" y="1917598"/>
            <a:ext cx="1050038" cy="273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100" kern="100" dirty="0">
                <a:solidFill>
                  <a:schemeClr val="accent4"/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замечания</a:t>
            </a:r>
          </a:p>
        </p:txBody>
      </p:sp>
    </p:spTree>
    <p:extLst>
      <p:ext uri="{BB962C8B-B14F-4D97-AF65-F5344CB8AC3E}">
        <p14:creationId xmlns:p14="http://schemas.microsoft.com/office/powerpoint/2010/main" val="2440028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6D7B00A-6188-3775-DB3B-0AB5052430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4EAAD4B-E2FC-A181-15EA-ED2F44543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C974C2-8257-C5EE-77D3-03770853A58C}"/>
              </a:ext>
            </a:extLst>
          </p:cNvPr>
          <p:cNvSpPr/>
          <p:nvPr/>
        </p:nvSpPr>
        <p:spPr>
          <a:xfrm>
            <a:off x="0" y="704250"/>
            <a:ext cx="12192001" cy="1692000"/>
          </a:xfrm>
          <a:prstGeom prst="rect">
            <a:avLst/>
          </a:prstGeom>
          <a:solidFill>
            <a:srgbClr val="F0F0F6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4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83AD916E-263C-1EB9-CEBC-3941020882AF}"/>
              </a:ext>
            </a:extLst>
          </p:cNvPr>
          <p:cNvSpPr/>
          <p:nvPr/>
        </p:nvSpPr>
        <p:spPr>
          <a:xfrm>
            <a:off x="230972" y="2469612"/>
            <a:ext cx="3780000" cy="4320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4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A9016-7886-F554-1365-7D95E0A61A58}"/>
              </a:ext>
            </a:extLst>
          </p:cNvPr>
          <p:cNvSpPr txBox="1"/>
          <p:nvPr/>
        </p:nvSpPr>
        <p:spPr>
          <a:xfrm>
            <a:off x="280364" y="843925"/>
            <a:ext cx="9025054" cy="346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69" fontAlgn="b"/>
            <a:r>
              <a:rPr lang="ru-RU" sz="1050" dirty="0">
                <a:solidFill>
                  <a:schemeClr val="tx2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В реестр государственных услуг субъекта Российской Федерации (далее – региональный реестр) включаются сведения:</a:t>
            </a:r>
          </a:p>
          <a:p>
            <a:pPr defTabSz="1219169" fontAlgn="b">
              <a:lnSpc>
                <a:spcPct val="120000"/>
              </a:lnSpc>
            </a:pPr>
            <a:endParaRPr lang="ru-RU" sz="600" kern="0" dirty="0">
              <a:solidFill>
                <a:srgbClr val="D5D5D5">
                  <a:lumMod val="10000"/>
                </a:srgbClr>
              </a:solidFill>
              <a:latin typeface="Montserrat SemiBold" pitchFamily="2" charset="-52"/>
              <a:sym typeface="Helvetica Neue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9FEFED-789F-E0EF-DE27-E40DFE144AF3}"/>
              </a:ext>
            </a:extLst>
          </p:cNvPr>
          <p:cNvSpPr txBox="1"/>
          <p:nvPr/>
        </p:nvSpPr>
        <p:spPr>
          <a:xfrm>
            <a:off x="9330132" y="935597"/>
            <a:ext cx="2826530" cy="12234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fontAlgn="b"/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  <a:t>Сведения об услугах, предоставляемых ОИВ субъектов Российской Федерации </a:t>
            </a:r>
            <a:b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</a:br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  <a:t>в рамках переданных полномочий </a:t>
            </a:r>
            <a:b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</a:br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  <a:t>(с федерального на региональный уровень) НЕ подлежат включению </a:t>
            </a:r>
            <a:b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</a:br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  <a:t>в региональный реестр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532DA4-34E4-6187-5C4B-22F01E6B1B09}"/>
              </a:ext>
            </a:extLst>
          </p:cNvPr>
          <p:cNvSpPr txBox="1"/>
          <p:nvPr/>
        </p:nvSpPr>
        <p:spPr>
          <a:xfrm>
            <a:off x="381597" y="3237058"/>
            <a:ext cx="3448228" cy="182357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2563" indent="-182563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b="1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собственное полномочие субъекта</a:t>
            </a: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 Российской Федерации, закрепленное нормативно</a:t>
            </a:r>
          </a:p>
          <a:p>
            <a:pPr marL="182563" indent="-182563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в предоставлении услуги могут принимать участие подведомственные организации (например, принимать документы от заявителя, выдавать результат), НО </a:t>
            </a:r>
            <a:r>
              <a:rPr lang="ru-RU" sz="1100" b="1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решение по услуге всегда принимает ОИВ субъекта Российской Федерации 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95DD44AE-34DE-5460-AE64-BD89F6D71C8C}"/>
              </a:ext>
            </a:extLst>
          </p:cNvPr>
          <p:cNvSpPr/>
          <p:nvPr/>
        </p:nvSpPr>
        <p:spPr>
          <a:xfrm>
            <a:off x="4206000" y="2469612"/>
            <a:ext cx="3780000" cy="4320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4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31D030-7A18-6960-3585-90898E7E2026}"/>
              </a:ext>
            </a:extLst>
          </p:cNvPr>
          <p:cNvSpPr txBox="1"/>
          <p:nvPr/>
        </p:nvSpPr>
        <p:spPr>
          <a:xfrm>
            <a:off x="4434660" y="3237058"/>
            <a:ext cx="3415819" cy="16773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Inter V" pitchFamily="2" charset="0"/>
                <a:cs typeface="Times New Roman" panose="02020603050405020304" pitchFamily="18" charset="0"/>
              </a:defRPr>
            </a:lvl1pPr>
          </a:lstStyle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в федеральном законе (законе Российской Федерации, кодексе и т.п.) прямо прописано, что Российская Федерация </a:t>
            </a: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передает полномочие </a:t>
            </a:r>
            <a: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субъектам Российской Федерации</a:t>
            </a:r>
          </a:p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решение по услуге принимает ОИВ субъекта Российской Федерации</a:t>
            </a:r>
          </a:p>
          <a:p>
            <a:pPr algn="l" defTabSz="1219169" hangingPunct="0"/>
            <a:endParaRPr lang="ru-RU" sz="800" kern="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  <a:p>
            <a:pPr algn="l" defTabSz="1219169" hangingPunct="0"/>
            <a:endParaRPr lang="ru-RU" sz="1100" kern="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F785EAA-B324-EF18-398A-6C23C30D7055}"/>
              </a:ext>
            </a:extLst>
          </p:cNvPr>
          <p:cNvSpPr/>
          <p:nvPr/>
        </p:nvSpPr>
        <p:spPr>
          <a:xfrm>
            <a:off x="8162646" y="2469612"/>
            <a:ext cx="3780000" cy="4320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4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1DC04E-6A6E-9F28-3A9D-C419CC7389E9}"/>
              </a:ext>
            </a:extLst>
          </p:cNvPr>
          <p:cNvSpPr txBox="1"/>
          <p:nvPr/>
        </p:nvSpPr>
        <p:spPr>
          <a:xfrm>
            <a:off x="8322264" y="3237058"/>
            <a:ext cx="3557569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Inter V" pitchFamily="2" charset="0"/>
                <a:cs typeface="Times New Roman" panose="02020603050405020304" pitchFamily="18" charset="0"/>
              </a:defRPr>
            </a:lvl1pPr>
          </a:lstStyle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оказывается государственным учреждением (иной организацией) </a:t>
            </a: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на основании государственного задания (заказа) </a:t>
            </a:r>
            <a:b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субъекта Российской Федерации</a:t>
            </a:r>
          </a:p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решение по услуге принимает государственное учреждение </a:t>
            </a:r>
            <a:b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(иная организация) </a:t>
            </a:r>
          </a:p>
          <a:p>
            <a:pPr marL="285750" indent="-285750" algn="l" defTabSz="1219169" hangingPunct="0">
              <a:buFont typeface="Arial" panose="020B0604020202020204" pitchFamily="34" charset="0"/>
              <a:buChar char="•"/>
              <a:defRPr/>
            </a:pPr>
            <a:endParaRPr lang="ru-RU" sz="800" b="0" kern="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  <a:p>
            <a:pPr marL="285750" indent="-285750" algn="l" defTabSz="1219169" hangingPunct="0">
              <a:buFont typeface="Arial" panose="020B0604020202020204" pitchFamily="34" charset="0"/>
              <a:buChar char="•"/>
              <a:defRPr/>
            </a:pPr>
            <a:endParaRPr lang="ru-RU" sz="800" b="0" kern="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  <a:p>
            <a:pPr marL="285750" indent="-285750" algn="l" defTabSz="1219169" hangingPunct="0">
              <a:buFont typeface="Arial" panose="020B0604020202020204" pitchFamily="34" charset="0"/>
              <a:buChar char="•"/>
              <a:defRPr/>
            </a:pPr>
            <a:endParaRPr lang="ru-RU" sz="800" b="0" kern="0" dirty="0">
              <a:solidFill>
                <a:schemeClr val="accent6">
                  <a:lumMod val="75000"/>
                </a:schemeClr>
              </a:solidFill>
              <a:latin typeface="Montserrat Light" pitchFamily="2" charset="-52"/>
              <a:sym typeface="Helvetica Neue"/>
            </a:endParaRPr>
          </a:p>
          <a:p>
            <a:pPr marL="182563" algn="l" defTabSz="1219169" hangingPunct="0">
              <a:defRPr/>
            </a:pPr>
            <a:r>
              <a:rPr lang="ru-RU" sz="1100" b="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  <a:t>Административный регламент </a:t>
            </a:r>
            <a:br>
              <a:rPr lang="en-US" sz="1100" b="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</a:br>
            <a:r>
              <a:rPr lang="ru-RU" sz="1100" b="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  <a:t>НЕ разрабатывается</a:t>
            </a:r>
          </a:p>
          <a:p>
            <a:pPr marL="182563" algn="l" defTabSz="1219169" hangingPunct="0">
              <a:defRPr/>
            </a:pPr>
            <a:endParaRPr lang="ru-RU" sz="800" b="0" kern="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  <a:p>
            <a:pPr marL="182563" algn="l" defTabSz="1219169" hangingPunct="0">
              <a:defRPr/>
            </a:pPr>
            <a:r>
              <a:rPr lang="ru-RU" sz="1100" kern="0" dirty="0">
                <a:solidFill>
                  <a:schemeClr val="tx2"/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  <a:t>Подлежит включению в региональный реестр (раздел с услугами </a:t>
            </a:r>
            <a:br>
              <a:rPr lang="en-US" sz="1100" kern="0" dirty="0">
                <a:solidFill>
                  <a:schemeClr val="tx2"/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</a:br>
            <a:r>
              <a:rPr lang="ru-RU" sz="1100" kern="0" dirty="0">
                <a:solidFill>
                  <a:schemeClr val="tx2"/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  <a:t>по </a:t>
            </a:r>
            <a:r>
              <a:rPr lang="ru-RU" sz="1100" kern="0" dirty="0" err="1">
                <a:solidFill>
                  <a:schemeClr val="tx2"/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  <a:t>госзаданию</a:t>
            </a:r>
            <a:r>
              <a:rPr lang="ru-RU" sz="1100" kern="0" dirty="0">
                <a:solidFill>
                  <a:schemeClr val="tx2"/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  <a:t>)</a:t>
            </a:r>
            <a:r>
              <a:rPr lang="en-US" sz="1100" kern="0" dirty="0">
                <a:solidFill>
                  <a:schemeClr val="tx2"/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  <a:t> </a:t>
            </a:r>
            <a:br>
              <a:rPr lang="en-US" sz="1100" kern="0" dirty="0">
                <a:solidFill>
                  <a:srgbClr val="0078D2"/>
                </a:solidFill>
                <a:latin typeface="Montserrat SemiBold" pitchFamily="2" charset="-52"/>
                <a:ea typeface="+mn-ea"/>
                <a:cs typeface="+mn-cs"/>
                <a:sym typeface="Helvetica Neue"/>
              </a:rPr>
            </a:br>
            <a:r>
              <a:rPr lang="ru-RU" sz="900" b="0" kern="0" dirty="0">
                <a:solidFill>
                  <a:srgbClr val="5E5E5E"/>
                </a:solidFill>
                <a:latin typeface="Montserrat Light" pitchFamily="2" charset="-52"/>
                <a:ea typeface="+mn-ea"/>
                <a:cs typeface="+mn-cs"/>
                <a:sym typeface="Helvetica Neue"/>
              </a:rPr>
              <a:t>если включена в перечень, утв. распоряжением Правительства Российской Федерации </a:t>
            </a:r>
            <a:br>
              <a:rPr lang="ru-RU" sz="900" b="0" kern="0" dirty="0">
                <a:solidFill>
                  <a:srgbClr val="5E5E5E"/>
                </a:solidFill>
                <a:latin typeface="Montserrat Light" pitchFamily="2" charset="-52"/>
                <a:ea typeface="+mn-ea"/>
                <a:cs typeface="+mn-cs"/>
                <a:sym typeface="Helvetica Neue"/>
              </a:rPr>
            </a:br>
            <a:r>
              <a:rPr lang="ru-RU" sz="900" b="0" kern="0" dirty="0">
                <a:solidFill>
                  <a:srgbClr val="5E5E5E"/>
                </a:solidFill>
                <a:latin typeface="Montserrat Light" pitchFamily="2" charset="-52"/>
                <a:ea typeface="+mn-ea"/>
                <a:cs typeface="+mn-cs"/>
                <a:sym typeface="Helvetica Neue"/>
              </a:rPr>
              <a:t>от 25.04.2011 № 729-р, или дополнительный перечень, утв. высшим ИОГВ субъекта Российской Федерации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409F0B-9728-6D6F-8B8F-E252BF4F400B}"/>
              </a:ext>
            </a:extLst>
          </p:cNvPr>
          <p:cNvSpPr txBox="1"/>
          <p:nvPr/>
        </p:nvSpPr>
        <p:spPr>
          <a:xfrm>
            <a:off x="4416670" y="2555418"/>
            <a:ext cx="3557569" cy="6001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>
              <a:defRPr/>
            </a:pP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cs typeface="Times New Roman" panose="02020603050405020304" pitchFamily="18" charset="0"/>
                <a:sym typeface="Helvetica Neue"/>
              </a:rPr>
              <a:t>Государственная услуга, предоставляемая </a:t>
            </a:r>
            <a:br>
              <a:rPr lang="en-US" sz="1100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cs typeface="Times New Roman" panose="02020603050405020304" pitchFamily="18" charset="0"/>
                <a:sym typeface="Helvetica Neue"/>
              </a:rPr>
            </a:b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cs typeface="Times New Roman" panose="02020603050405020304" pitchFamily="18" charset="0"/>
                <a:sym typeface="Helvetica Neue"/>
              </a:rPr>
              <a:t>в рамках переданных полномочий</a:t>
            </a:r>
          </a:p>
          <a:p>
            <a:pPr defTabSz="1219169" hangingPunct="0">
              <a:defRPr/>
            </a:pP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(с федерального на региональный уровень)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72A1E5-7742-44C2-299B-49D17ADA1D26}"/>
              </a:ext>
            </a:extLst>
          </p:cNvPr>
          <p:cNvSpPr txBox="1"/>
          <p:nvPr/>
        </p:nvSpPr>
        <p:spPr>
          <a:xfrm>
            <a:off x="381597" y="2555418"/>
            <a:ext cx="3575048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>
              <a:defRPr/>
            </a:pP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Государственная услуга </a:t>
            </a:r>
            <a:br>
              <a:rPr lang="en-US" sz="1100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</a:b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субъекта Российской Федерации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11FA6D-D3FB-6D03-B092-25BBC8201ED6}"/>
              </a:ext>
            </a:extLst>
          </p:cNvPr>
          <p:cNvSpPr txBox="1"/>
          <p:nvPr/>
        </p:nvSpPr>
        <p:spPr>
          <a:xfrm>
            <a:off x="8322264" y="2555418"/>
            <a:ext cx="3575048" cy="2616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>
              <a:defRPr/>
            </a:pP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cs typeface="Times New Roman" panose="02020603050405020304" pitchFamily="18" charset="0"/>
                <a:sym typeface="Helvetica Neue"/>
              </a:rPr>
              <a:t>Услуга по </a:t>
            </a:r>
            <a:r>
              <a:rPr lang="ru-RU" sz="1100" kern="0" dirty="0" err="1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cs typeface="Times New Roman" panose="02020603050405020304" pitchFamily="18" charset="0"/>
                <a:sym typeface="Helvetica Neue"/>
              </a:rPr>
              <a:t>госзаданию</a:t>
            </a:r>
            <a:endParaRPr lang="ru-RU" sz="1100" kern="0" dirty="0">
              <a:solidFill>
                <a:srgbClr val="5E5E5E">
                  <a:lumMod val="50000"/>
                </a:srgbClr>
              </a:solidFill>
              <a:latin typeface="Montserrat SemiBold" pitchFamily="2" charset="-52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1F0F05-2D2C-6D17-6CBD-750B1A684E8E}"/>
              </a:ext>
            </a:extLst>
          </p:cNvPr>
          <p:cNvSpPr txBox="1"/>
          <p:nvPr/>
        </p:nvSpPr>
        <p:spPr>
          <a:xfrm>
            <a:off x="568832" y="5077552"/>
            <a:ext cx="3223260" cy="110799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/>
            <a:r>
              <a:rPr lang="ru-RU" sz="1100" kern="0" dirty="0">
                <a:solidFill>
                  <a:schemeClr val="tx2"/>
                </a:solidFill>
                <a:latin typeface="Montserrat SemiBold" pitchFamily="2" charset="-52"/>
                <a:sym typeface="Helvetica Neue"/>
              </a:rPr>
              <a:t>Административный регламент разрабатывается на уровне субъекта Российской Федерации</a:t>
            </a:r>
          </a:p>
          <a:p>
            <a:pPr defTabSz="1219169" hangingPunct="0"/>
            <a:endParaRPr lang="ru-RU" sz="1100" kern="0" dirty="0">
              <a:solidFill>
                <a:schemeClr val="tx2"/>
              </a:solidFill>
              <a:latin typeface="Montserrat SemiBold" pitchFamily="2" charset="-52"/>
              <a:sym typeface="Helvetica Neue"/>
            </a:endParaRPr>
          </a:p>
          <a:p>
            <a:pPr defTabSz="1219169" hangingPunct="0"/>
            <a:r>
              <a:rPr lang="ru-RU" sz="1100" kern="0" dirty="0">
                <a:solidFill>
                  <a:schemeClr val="tx2"/>
                </a:solidFill>
                <a:latin typeface="Montserrat SemiBold" pitchFamily="2" charset="-52"/>
                <a:sym typeface="Helvetica Neue"/>
              </a:rPr>
              <a:t>Подлежит включению в региональный реестр (раздел с госуслугами)</a:t>
            </a:r>
          </a:p>
        </p:txBody>
      </p:sp>
      <p:pic>
        <p:nvPicPr>
          <p:cNvPr id="18" name="Рисунок 17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03DA1ED-423B-7595-98A8-23326C9952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20" y="5094655"/>
            <a:ext cx="262083" cy="262083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EB488B6C-07B3-8E48-AC9C-D40ECD6E2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20" y="5771148"/>
            <a:ext cx="262083" cy="26208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9C1F7A4-0F2A-FD84-CEDB-E91893096E5B}"/>
              </a:ext>
            </a:extLst>
          </p:cNvPr>
          <p:cNvSpPr txBox="1"/>
          <p:nvPr/>
        </p:nvSpPr>
        <p:spPr>
          <a:xfrm>
            <a:off x="4546029" y="5014287"/>
            <a:ext cx="3405033" cy="10310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/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Административный регламент разрабатывает профильный ФОИВ</a:t>
            </a:r>
            <a:r>
              <a:rPr lang="en-US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 </a:t>
            </a:r>
            <a:br>
              <a:rPr lang="ru-RU" sz="1100" kern="0" dirty="0">
                <a:solidFill>
                  <a:srgbClr val="C00000"/>
                </a:solidFill>
                <a:latin typeface="Montserrat SemiBold" pitchFamily="2" charset="-52"/>
                <a:sym typeface="Helvetica Neue"/>
              </a:rPr>
            </a:br>
            <a:r>
              <a:rPr lang="ru-RU" sz="900" kern="0" dirty="0">
                <a:solidFill>
                  <a:srgbClr val="5E5E5E"/>
                </a:solidFill>
                <a:latin typeface="Montserrat Light" pitchFamily="2" charset="-52"/>
                <a:sym typeface="Helvetica Neue"/>
              </a:rPr>
              <a:t>если иное не установлено федеральным законом</a:t>
            </a:r>
          </a:p>
          <a:p>
            <a:pPr defTabSz="1219169" hangingPunct="0"/>
            <a:endParaRPr lang="ru-RU" sz="800" kern="0" dirty="0">
              <a:solidFill>
                <a:srgbClr val="FF0000"/>
              </a:solidFill>
              <a:latin typeface="Montserrat Light" pitchFamily="2" charset="-52"/>
              <a:sym typeface="Helvetica Neue"/>
            </a:endParaRPr>
          </a:p>
          <a:p>
            <a:pPr defTabSz="1219169" hangingPunct="0">
              <a:defRPr/>
            </a:pPr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НЕ подлежит включению </a:t>
            </a:r>
            <a:b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</a:br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в региональный реестр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F8056E3-E699-2700-7C8E-BDB5A78F22C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31707" y="5014287"/>
            <a:ext cx="252000" cy="252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5624E0B-D953-79BC-B571-3E610750A03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325879" y="5680321"/>
            <a:ext cx="252000" cy="252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89AD31D-79D2-3164-609E-EF37D4357E5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235044" y="5014287"/>
            <a:ext cx="252000" cy="252000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7DCB7AE-02B7-8730-DFE9-481A99C96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44" y="5545142"/>
            <a:ext cx="262083" cy="262083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68711ED-28BF-AE22-DA4F-7BD8D7CE11FE}"/>
              </a:ext>
            </a:extLst>
          </p:cNvPr>
          <p:cNvSpPr txBox="1"/>
          <p:nvPr/>
        </p:nvSpPr>
        <p:spPr>
          <a:xfrm>
            <a:off x="275441" y="1177893"/>
            <a:ext cx="2778046" cy="9002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91282" indent="-91282" defTabSz="1219169" fontAlgn="b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latin typeface="Montserrat Light" pitchFamily="2" charset="-52"/>
                <a:sym typeface="Helvetica Neue"/>
              </a:rPr>
              <a:t>о государственных услугах </a:t>
            </a:r>
            <a:br>
              <a:rPr lang="ru-RU" sz="1050" dirty="0">
                <a:latin typeface="Montserrat Light" pitchFamily="2" charset="-52"/>
                <a:sym typeface="Helvetica Neue"/>
              </a:rPr>
            </a:br>
            <a:r>
              <a:rPr lang="ru-RU" sz="1050" dirty="0">
                <a:latin typeface="Montserrat Light" pitchFamily="2" charset="-52"/>
                <a:sym typeface="Helvetica Neue"/>
              </a:rPr>
              <a:t>субъекта Российской Федерации</a:t>
            </a:r>
          </a:p>
          <a:p>
            <a:pPr marL="91282" indent="-91282" defTabSz="1219169" fontAlgn="b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latin typeface="Montserrat Light" pitchFamily="2" charset="-52"/>
                <a:sym typeface="Helvetica Neue"/>
              </a:rPr>
              <a:t>об услугах по </a:t>
            </a:r>
            <a:r>
              <a:rPr lang="ru-RU" sz="1050" dirty="0" err="1">
                <a:latin typeface="Montserrat Light" pitchFamily="2" charset="-52"/>
                <a:sym typeface="Helvetica Neue"/>
              </a:rPr>
              <a:t>госзаданию</a:t>
            </a:r>
            <a:endParaRPr lang="ru-RU" sz="1050" dirty="0">
              <a:latin typeface="Montserrat Light" pitchFamily="2" charset="-52"/>
              <a:sym typeface="Helvetica Neue"/>
            </a:endParaRPr>
          </a:p>
          <a:p>
            <a:pPr marL="171450" indent="-171450" defTabSz="1219169" fontAlgn="b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E5289B-F025-D8F3-ADE3-1634DA44B321}"/>
              </a:ext>
            </a:extLst>
          </p:cNvPr>
          <p:cNvSpPr txBox="1"/>
          <p:nvPr/>
        </p:nvSpPr>
        <p:spPr>
          <a:xfrm>
            <a:off x="2722461" y="1177893"/>
            <a:ext cx="4437569" cy="13926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91282" indent="-91282" defTabSz="1219169" fontAlgn="b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об услугах, которые являются необходимыми </a:t>
            </a:r>
            <a:b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и обязательными для предоставления ИОГВ субъекта Российской Федерации государственных услуг и включены </a:t>
            </a:r>
            <a:b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в региональный перечень необходимых и обязательных услуг </a:t>
            </a:r>
            <a:r>
              <a:rPr lang="ru-RU" sz="80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  <a:t>(</a:t>
            </a:r>
            <a:r>
              <a:rPr lang="ru-RU" sz="8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  <a:t>см. п. 2 ч. 1 ст. 9 Федерального закона от 27.07.2010 № 210-ФЗ</a:t>
            </a:r>
            <a:br>
              <a:rPr lang="ru-RU" sz="8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8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  <a:t>«Об организации предоставления государственных и муниципальных услуг»)</a:t>
            </a:r>
            <a:endParaRPr lang="ru-RU" sz="800" dirty="0">
              <a:solidFill>
                <a:srgbClr val="D5D5D5">
                  <a:lumMod val="50000"/>
                </a:srgbClr>
              </a:solidFill>
              <a:latin typeface="Montserrat Light" pitchFamily="2" charset="-52"/>
              <a:sym typeface="Helvetica Neue"/>
            </a:endParaRPr>
          </a:p>
          <a:p>
            <a:pPr marL="171450" indent="-171450" defTabSz="1219169" fontAlgn="b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ru-RU" sz="105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C29B6F-06DF-C418-0FEA-776325C08831}"/>
              </a:ext>
            </a:extLst>
          </p:cNvPr>
          <p:cNvSpPr txBox="1"/>
          <p:nvPr/>
        </p:nvSpPr>
        <p:spPr>
          <a:xfrm>
            <a:off x="6993125" y="1177893"/>
            <a:ext cx="2085653" cy="7386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91282" indent="-91282" defTabSz="1219169" fontAlgn="b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иные сведения, состав которых устанавливается высшим ИОГВ субъекта Российской Федерации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CC12B89F-2713-9222-B1FB-5B356F262416}"/>
              </a:ext>
            </a:extLst>
          </p:cNvPr>
          <p:cNvCxnSpPr>
            <a:cxnSpLocks/>
          </p:cNvCxnSpPr>
          <p:nvPr/>
        </p:nvCxnSpPr>
        <p:spPr>
          <a:xfrm>
            <a:off x="9271517" y="902116"/>
            <a:ext cx="0" cy="1308966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" name="Рисунок 28" descr="Предупреждение со сплошной заливкой">
            <a:extLst>
              <a:ext uri="{FF2B5EF4-FFF2-40B4-BE49-F238E27FC236}">
                <a16:creationId xmlns:a16="http://schemas.microsoft.com/office/drawing/2014/main" id="{2264ED08-D7C6-D32C-CB3A-423B81E5C3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62729" y="1998598"/>
            <a:ext cx="295192" cy="295192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73AE4C6-AE55-4422-B5B8-1BF48D413D28}"/>
              </a:ext>
            </a:extLst>
          </p:cNvPr>
          <p:cNvSpPr txBox="1"/>
          <p:nvPr/>
        </p:nvSpPr>
        <p:spPr>
          <a:xfrm>
            <a:off x="281410" y="170326"/>
            <a:ext cx="10483571" cy="532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69">
              <a:lnSpc>
                <a:spcPct val="70000"/>
              </a:lnSpc>
              <a:spcBef>
                <a:spcPts val="2100"/>
              </a:spcBef>
              <a:defRPr/>
            </a:pPr>
            <a:r>
              <a:rPr lang="ru-RU" sz="2000" kern="0" dirty="0">
                <a:solidFill>
                  <a:srgbClr val="FFFFFF"/>
                </a:solidFill>
                <a:latin typeface="Montserrat Bold" pitchFamily="2" charset="-52"/>
              </a:rPr>
              <a:t>Памятка</a:t>
            </a:r>
            <a:r>
              <a:rPr lang="en-US" sz="2000" kern="0" dirty="0">
                <a:solidFill>
                  <a:srgbClr val="FFFFFF"/>
                </a:solidFill>
                <a:latin typeface="Montserrat Bold" pitchFamily="2" charset="-52"/>
              </a:rPr>
              <a:t> </a:t>
            </a:r>
            <a:r>
              <a:rPr lang="ru-RU" sz="2000" kern="0" dirty="0">
                <a:solidFill>
                  <a:srgbClr val="FFFFFF"/>
                </a:solidFill>
                <a:latin typeface="Montserrat Bold" pitchFamily="2" charset="-52"/>
              </a:rPr>
              <a:t>о включении сведений в реестр государственных услуг </a:t>
            </a:r>
            <a:br>
              <a:rPr lang="ru-RU" sz="2000" kern="0" dirty="0">
                <a:solidFill>
                  <a:srgbClr val="FFFFFF"/>
                </a:solidFill>
                <a:latin typeface="Montserrat Bold" pitchFamily="2" charset="-52"/>
              </a:rPr>
            </a:br>
            <a:r>
              <a:rPr lang="ru-RU" sz="2000" kern="0" dirty="0">
                <a:solidFill>
                  <a:srgbClr val="FFFFFF"/>
                </a:solidFill>
                <a:latin typeface="Montserrat Bold" pitchFamily="2" charset="-52"/>
              </a:rPr>
              <a:t>субъекта Российской Федерации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2E157A4-AC92-ACA2-710E-69A5326B36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7764" y="167374"/>
            <a:ext cx="1832761" cy="46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679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C4CF6-E5C9-75C6-13D5-63999458F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A38D9C-E88C-30F9-B8B2-4930AFA17584}"/>
              </a:ext>
            </a:extLst>
          </p:cNvPr>
          <p:cNvSpPr/>
          <p:nvPr/>
        </p:nvSpPr>
        <p:spPr>
          <a:xfrm>
            <a:off x="230972" y="802177"/>
            <a:ext cx="3780000" cy="5868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4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3FF37905-E10F-147C-E1C0-432FC531795B}"/>
              </a:ext>
            </a:extLst>
          </p:cNvPr>
          <p:cNvSpPr/>
          <p:nvPr/>
        </p:nvSpPr>
        <p:spPr>
          <a:xfrm>
            <a:off x="4206000" y="802177"/>
            <a:ext cx="3780000" cy="5868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4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037A0463-53B3-DF69-C869-084915FB1EA5}"/>
              </a:ext>
            </a:extLst>
          </p:cNvPr>
          <p:cNvSpPr/>
          <p:nvPr/>
        </p:nvSpPr>
        <p:spPr>
          <a:xfrm>
            <a:off x="8162646" y="802177"/>
            <a:ext cx="3780000" cy="5868000"/>
          </a:xfrm>
          <a:prstGeom prst="roundRect">
            <a:avLst>
              <a:gd name="adj" fmla="val 4107"/>
            </a:avLst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38100" dir="16200000" rotWithShape="0">
              <a:prstClr val="black">
                <a:alpha val="23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4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8898305-AD81-A114-8A53-ADC63DBA8A74}"/>
              </a:ext>
            </a:extLst>
          </p:cNvPr>
          <p:cNvSpPr txBox="1"/>
          <p:nvPr/>
        </p:nvSpPr>
        <p:spPr>
          <a:xfrm>
            <a:off x="281410" y="170326"/>
            <a:ext cx="10483571" cy="3172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219169" rtl="0" eaLnBrk="1" fontAlgn="auto" latinLnBrk="0" hangingPunct="1">
              <a:lnSpc>
                <a:spcPct val="70000"/>
              </a:lnSpc>
              <a:spcBef>
                <a:spcPts val="2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old" pitchFamily="2" charset="-52"/>
                <a:ea typeface="Stem Medium" panose="020B0503020203020204" pitchFamily="34" charset="0"/>
              </a:rPr>
              <a:t>ПРИМЕРЫ</a:t>
            </a:r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2DBE2958-BB84-EF67-659F-07554801E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7764" y="167374"/>
            <a:ext cx="1832761" cy="46337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15B5B17-4B86-92B2-0C88-B5AA1E357B76}"/>
              </a:ext>
            </a:extLst>
          </p:cNvPr>
          <p:cNvSpPr txBox="1"/>
          <p:nvPr/>
        </p:nvSpPr>
        <p:spPr>
          <a:xfrm>
            <a:off x="4369777" y="900354"/>
            <a:ext cx="3659331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>
              <a:defRPr/>
            </a:pPr>
            <a:r>
              <a:rPr lang="ru-RU" sz="1050" b="1" kern="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  <a:t>Государственная услуга, предоставляемая </a:t>
            </a:r>
            <a:br>
              <a:rPr lang="en-US" sz="1050" b="1" kern="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</a:br>
            <a:r>
              <a:rPr lang="ru-RU" sz="1050" b="1" kern="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sym typeface="Helvetica Neue"/>
              </a:rPr>
              <a:t>в рамках переданных полномочий</a:t>
            </a:r>
          </a:p>
          <a:p>
            <a:pPr defTabSz="1219169" hangingPunct="0">
              <a:defRPr/>
            </a:pPr>
            <a:r>
              <a:rPr lang="ru-RU" sz="800" kern="0" dirty="0">
                <a:solidFill>
                  <a:srgbClr val="D5D5D5">
                    <a:lumMod val="50000"/>
                  </a:srgbClr>
                </a:solidFill>
                <a:latin typeface="Montserrat SemiBold" pitchFamily="2" charset="-52"/>
                <a:sym typeface="Helvetica Neue"/>
              </a:rPr>
              <a:t>(с федерального на региональный уровень)</a:t>
            </a:r>
          </a:p>
          <a:p>
            <a:pPr defTabSz="1219169" hangingPunct="0">
              <a:defRPr/>
            </a:pPr>
            <a:r>
              <a:rPr lang="ru-RU" sz="1000" b="1" kern="0" dirty="0">
                <a:solidFill>
                  <a:srgbClr val="FF42A1">
                    <a:lumMod val="50000"/>
                  </a:srgbClr>
                </a:solidFill>
                <a:latin typeface="Montserrat SemiBold" pitchFamily="2" charset="-52"/>
                <a:sym typeface="Helvetica Neue"/>
              </a:rPr>
              <a:t>«Предоставление водных объектов </a:t>
            </a:r>
            <a:br>
              <a:rPr lang="ru-RU" sz="1000" b="1" kern="0" dirty="0">
                <a:solidFill>
                  <a:srgbClr val="FF42A1">
                    <a:lumMod val="50000"/>
                  </a:srgbClr>
                </a:solidFill>
                <a:latin typeface="Montserrat SemiBold" pitchFamily="2" charset="-52"/>
                <a:sym typeface="Helvetica Neue"/>
              </a:rPr>
            </a:br>
            <a:r>
              <a:rPr lang="ru-RU" sz="1000" b="1" kern="0" dirty="0">
                <a:solidFill>
                  <a:srgbClr val="FF42A1">
                    <a:lumMod val="50000"/>
                  </a:srgbClr>
                </a:solidFill>
                <a:latin typeface="Montserrat SemiBold" pitchFamily="2" charset="-52"/>
                <a:sym typeface="Helvetica Neue"/>
              </a:rPr>
              <a:t>или их частей, находящихся в федеральной собственности и расположенных на территориях субъектов Российской Федерации, в пользование на основании договоров водопользования»</a:t>
            </a:r>
          </a:p>
          <a:p>
            <a:pPr defTabSz="1219169" hangingPunct="0">
              <a:defRPr/>
            </a:pPr>
            <a:endParaRPr lang="ru-RU" sz="1050" kern="0" dirty="0">
              <a:solidFill>
                <a:srgbClr val="D5D5D5">
                  <a:lumMod val="10000"/>
                </a:srgbClr>
              </a:solidFill>
              <a:latin typeface="Montserrat SemiBold" pitchFamily="2" charset="-52"/>
              <a:sym typeface="Helvetica Neue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84C4B7-57E0-E28D-9A8A-C8CCE4844BE2}"/>
              </a:ext>
            </a:extLst>
          </p:cNvPr>
          <p:cNvSpPr txBox="1"/>
          <p:nvPr/>
        </p:nvSpPr>
        <p:spPr>
          <a:xfrm>
            <a:off x="334705" y="900354"/>
            <a:ext cx="3575048" cy="7540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>
              <a:defRPr/>
            </a:pPr>
            <a:r>
              <a:rPr lang="ru-RU" sz="1050" b="1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Государственная услуга </a:t>
            </a:r>
            <a:br>
              <a:rPr lang="en-US" sz="1050" b="1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</a:br>
            <a:r>
              <a:rPr lang="ru-RU" sz="1050" b="1" kern="0" dirty="0">
                <a:solidFill>
                  <a:srgbClr val="5E5E5E">
                    <a:lumMod val="5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субъекта Российской Федерации</a:t>
            </a:r>
          </a:p>
          <a:p>
            <a:pPr defTabSz="1219169" hangingPunct="0">
              <a:defRPr/>
            </a:pPr>
            <a:r>
              <a:rPr lang="ru-RU" sz="1100" b="1" kern="0" dirty="0">
                <a:solidFill>
                  <a:srgbClr val="00A2FF">
                    <a:lumMod val="75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«Выдача и аннулирование охотничьего билета единого федерального образца»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8E806B-D61F-2B0D-3C57-DA99102D6CD4}"/>
              </a:ext>
            </a:extLst>
          </p:cNvPr>
          <p:cNvSpPr txBox="1"/>
          <p:nvPr/>
        </p:nvSpPr>
        <p:spPr>
          <a:xfrm>
            <a:off x="8275372" y="900354"/>
            <a:ext cx="3710382" cy="13465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>
              <a:defRPr/>
            </a:pPr>
            <a:r>
              <a:rPr lang="ru-RU" sz="1050" b="1" kern="0" dirty="0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Услуга по </a:t>
            </a:r>
            <a:r>
              <a:rPr lang="ru-RU" sz="1050" b="1" kern="0" dirty="0" err="1">
                <a:solidFill>
                  <a:srgbClr val="D5D5D5">
                    <a:lumMod val="10000"/>
                  </a:srgbClr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госзаданию</a:t>
            </a:r>
            <a:endParaRPr lang="ru-RU" sz="1050" b="1" kern="0" dirty="0">
              <a:solidFill>
                <a:srgbClr val="D5D5D5">
                  <a:lumMod val="10000"/>
                </a:srgbClr>
              </a:solidFill>
              <a:latin typeface="Montserrat SemiBold" pitchFamily="2" charset="-52"/>
              <a:ea typeface="Inter V" pitchFamily="2" charset="0"/>
              <a:cs typeface="Times New Roman" panose="02020603050405020304" pitchFamily="18" charset="0"/>
              <a:sym typeface="Helvetica Neue"/>
            </a:endParaRPr>
          </a:p>
          <a:p>
            <a:pPr defTabSz="1219169" hangingPunct="0">
              <a:defRPr/>
            </a:pPr>
            <a:r>
              <a:rPr lang="ru-RU" sz="1000" b="1" kern="0" dirty="0">
                <a:solidFill>
                  <a:srgbClr val="7030A0"/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«Прием заявлений о зачислении </a:t>
            </a:r>
            <a:br>
              <a:rPr lang="ru-RU" sz="1000" b="1" kern="0" dirty="0">
                <a:solidFill>
                  <a:srgbClr val="7030A0"/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</a:br>
            <a:r>
              <a:rPr lang="ru-RU" sz="1000" b="1" kern="0" dirty="0">
                <a:solidFill>
                  <a:srgbClr val="7030A0"/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в государственные образовательные учреждения субъекта Российской Федерации, реализующие основную образовательную программу дошкольного образования (детские сады), </a:t>
            </a:r>
            <a:br>
              <a:rPr lang="ru-RU" sz="1000" b="1" kern="0" dirty="0">
                <a:solidFill>
                  <a:srgbClr val="7030A0"/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</a:br>
            <a:r>
              <a:rPr lang="ru-RU" sz="1000" b="1" kern="0" dirty="0">
                <a:solidFill>
                  <a:srgbClr val="7030A0"/>
                </a:solidFill>
                <a:latin typeface="Montserrat SemiBold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а также постановка на соответствующий учет»</a:t>
            </a:r>
          </a:p>
          <a:p>
            <a:pPr defTabSz="1219169" hangingPunct="0">
              <a:defRPr/>
            </a:pPr>
            <a:endParaRPr lang="ru-RU" sz="1050" b="1" kern="0" dirty="0">
              <a:solidFill>
                <a:srgbClr val="D5D5D5">
                  <a:lumMod val="10000"/>
                </a:srgbClr>
              </a:solidFill>
              <a:latin typeface="Montserrat SemiBold" pitchFamily="2" charset="-52"/>
              <a:ea typeface="Inter V" pitchFamily="2" charset="0"/>
              <a:cs typeface="Times New Roman" panose="02020603050405020304" pitchFamily="18" charset="0"/>
              <a:sym typeface="Helvetica Neue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41300B-20F9-661C-F8A2-84ABEA327FF8}"/>
              </a:ext>
            </a:extLst>
          </p:cNvPr>
          <p:cNvSpPr txBox="1"/>
          <p:nvPr/>
        </p:nvSpPr>
        <p:spPr>
          <a:xfrm>
            <a:off x="349966" y="2485695"/>
            <a:ext cx="3632497" cy="16542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82563" indent="-182563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b="1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собственное полномочие субъекта Российской Федерации </a:t>
            </a: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предусмотрено </a:t>
            </a:r>
            <a:b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</a:br>
            <a:r>
              <a:rPr lang="ru-RU" sz="1100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п. 3 ст. 34 Федерального закона от 24.07.2009 № 209-ФЗ «Об охоте и о сохранении охотничьих ресурсов и о внесении изменений в отдельные законодательные акты Российской Федерации»</a:t>
            </a:r>
          </a:p>
          <a:p>
            <a:pPr marL="182563" indent="-182563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b="1" kern="0" dirty="0">
                <a:solidFill>
                  <a:srgbClr val="5E5E5E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охотничий билет выдается исполнительным органом субъекта Российской Федерации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284A525-C94B-2BF8-B4E6-BA6A39EAAF94}"/>
              </a:ext>
            </a:extLst>
          </p:cNvPr>
          <p:cNvSpPr txBox="1"/>
          <p:nvPr/>
        </p:nvSpPr>
        <p:spPr>
          <a:xfrm>
            <a:off x="4358016" y="2485695"/>
            <a:ext cx="3415819" cy="169277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Inter V" pitchFamily="2" charset="0"/>
                <a:cs typeface="Times New Roman" panose="02020603050405020304" pitchFamily="18" charset="0"/>
              </a:defRPr>
            </a:lvl1pPr>
          </a:lstStyle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в п. 1 ч. 1 ст. 26 Водного кодекса Российской Федерации указано, что Российская Федерация </a:t>
            </a: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передает полномочие органам государственной власти субъектов Российской Федерации</a:t>
            </a:r>
          </a:p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решение по услуге принимает ОИВ субъекта Российской Федерации</a:t>
            </a:r>
          </a:p>
          <a:p>
            <a:pPr algn="l" defTabSz="1219169" hangingPunct="0"/>
            <a:endParaRPr lang="ru-RU" sz="1100" kern="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EE7DBB0-7908-112D-B184-FCA162E637D4}"/>
              </a:ext>
            </a:extLst>
          </p:cNvPr>
          <p:cNvSpPr txBox="1"/>
          <p:nvPr/>
        </p:nvSpPr>
        <p:spPr>
          <a:xfrm>
            <a:off x="8267376" y="2485695"/>
            <a:ext cx="3557569" cy="13157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algn="just">
              <a:defRPr sz="1400" b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Inter V" pitchFamily="2" charset="0"/>
                <a:cs typeface="Times New Roman" panose="02020603050405020304" pitchFamily="18" charset="0"/>
              </a:defRPr>
            </a:lvl1pPr>
          </a:lstStyle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предоставляется образовательными организациями на основании государственного задания (заказа) </a:t>
            </a:r>
            <a:b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1100" b="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субъекта Российской Федерации</a:t>
            </a:r>
          </a:p>
          <a:p>
            <a:pPr marL="182563" indent="-182563" algn="l" defTabSz="1219169" hangingPunct="0"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ru-RU" sz="1100" kern="0" dirty="0">
                <a:solidFill>
                  <a:srgbClr val="D5D5D5">
                    <a:lumMod val="10000"/>
                  </a:srgbClr>
                </a:solidFill>
                <a:latin typeface="Montserrat Light" pitchFamily="2" charset="-52"/>
                <a:sym typeface="Helvetica Neue"/>
              </a:rPr>
              <a:t>решение о зачислении и постановке на учет принимает образовательная организация</a:t>
            </a:r>
            <a:endParaRPr lang="ru-RU" sz="800" kern="0" dirty="0">
              <a:solidFill>
                <a:srgbClr val="D5D5D5">
                  <a:lumMod val="10000"/>
                </a:srgbClr>
              </a:solidFill>
              <a:latin typeface="Montserrat Light" pitchFamily="2" charset="-52"/>
              <a:sym typeface="Helvetica Neue"/>
            </a:endParaRPr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B5555A4F-1035-4ADB-7E77-7A42CA0FF266}"/>
              </a:ext>
            </a:extLst>
          </p:cNvPr>
          <p:cNvSpPr/>
          <p:nvPr/>
        </p:nvSpPr>
        <p:spPr>
          <a:xfrm>
            <a:off x="184080" y="5318530"/>
            <a:ext cx="3814219" cy="329168"/>
          </a:xfrm>
          <a:prstGeom prst="roundRect">
            <a:avLst/>
          </a:prstGeom>
          <a:solidFill>
            <a:schemeClr val="accent3">
              <a:lumMod val="20000"/>
              <a:lumOff val="80000"/>
              <a:alpha val="25000"/>
            </a:schemeClr>
          </a:solidFill>
          <a:ln w="12700" cap="flat">
            <a:noFill/>
            <a:miter lim="400000"/>
          </a:ln>
          <a:effectLst>
            <a:softEdge rad="31750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6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386139-2AAA-570B-7EB0-389A59BFED0E}"/>
              </a:ext>
            </a:extLst>
          </p:cNvPr>
          <p:cNvSpPr txBox="1"/>
          <p:nvPr/>
        </p:nvSpPr>
        <p:spPr>
          <a:xfrm>
            <a:off x="521940" y="5161317"/>
            <a:ext cx="3223260" cy="938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/>
            <a: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Medium" pitchFamily="2" charset="-52"/>
                <a:sym typeface="Helvetica Neue"/>
              </a:rPr>
              <a:t>разработать и утвердить административный регламент</a:t>
            </a:r>
          </a:p>
          <a:p>
            <a:pPr defTabSz="1219169" hangingPunct="0"/>
            <a:endParaRPr lang="ru-RU" sz="1100" kern="0" dirty="0">
              <a:solidFill>
                <a:schemeClr val="accent2">
                  <a:lumMod val="50000"/>
                </a:schemeClr>
              </a:solidFill>
              <a:latin typeface="Montserrat Medium" pitchFamily="2" charset="-52"/>
              <a:sym typeface="Helvetica Neue"/>
            </a:endParaRPr>
          </a:p>
          <a:p>
            <a:pPr defTabSz="1219169" hangingPunct="0"/>
            <a: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Medium" pitchFamily="2" charset="-52"/>
                <a:sym typeface="Helvetica Neue"/>
              </a:rPr>
              <a:t>включить услугу в региональный реестр (раздел с госуслугами)</a:t>
            </a:r>
          </a:p>
        </p:txBody>
      </p:sp>
      <p:pic>
        <p:nvPicPr>
          <p:cNvPr id="41" name="Рисунок 40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DB5B520-5955-C86B-BBCE-64C8D24E56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68" y="5161711"/>
            <a:ext cx="262083" cy="262083"/>
          </a:xfrm>
          <a:prstGeom prst="rect">
            <a:avLst/>
          </a:prstGeom>
        </p:spPr>
      </p:pic>
      <p:pic>
        <p:nvPicPr>
          <p:cNvPr id="42" name="Рисунок 41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7BFB7824-4FD4-4F15-BA64-DE1C4E3541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68" y="5765052"/>
            <a:ext cx="262083" cy="262083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64008BE4-6C6B-36A7-C289-ED30394240E4}"/>
              </a:ext>
            </a:extLst>
          </p:cNvPr>
          <p:cNvSpPr txBox="1"/>
          <p:nvPr/>
        </p:nvSpPr>
        <p:spPr>
          <a:xfrm>
            <a:off x="4499137" y="4607065"/>
            <a:ext cx="3405033" cy="17389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/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Административный регламент </a:t>
            </a:r>
            <a:b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</a:br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утвержден приказом Минприроды России от 07.12.2020 № 1025,</a:t>
            </a:r>
            <a:b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</a:br>
            <a: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  <a:t>поэтому на уровне субъекта регламент </a:t>
            </a:r>
            <a:b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  <a:t>не разрабатывается</a:t>
            </a:r>
          </a:p>
          <a:p>
            <a:pPr defTabSz="1219169" hangingPunct="0"/>
            <a:endParaRPr lang="ru-RU" sz="1200" b="1" kern="0" dirty="0">
              <a:solidFill>
                <a:srgbClr val="C00000"/>
              </a:solidFill>
              <a:latin typeface="Montserrat Light" pitchFamily="2" charset="-52"/>
              <a:sym typeface="Helvetica Neue"/>
            </a:endParaRPr>
          </a:p>
          <a:p>
            <a:pPr defTabSz="1219169" hangingPunct="0"/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НЕ подлежит включению </a:t>
            </a:r>
            <a:b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</a:br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в региональный реестр, </a:t>
            </a:r>
            <a:b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</a:br>
            <a: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  <a:t>так как уже включена Минприроды России </a:t>
            </a:r>
            <a:b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</a:br>
            <a: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sym typeface="Helvetica Neue"/>
              </a:rPr>
              <a:t>в федеральный реестр</a:t>
            </a:r>
            <a:endParaRPr lang="ru-RU" sz="1200" kern="0" dirty="0">
              <a:solidFill>
                <a:srgbClr val="D5D5D5">
                  <a:lumMod val="50000"/>
                </a:srgbClr>
              </a:solidFill>
              <a:latin typeface="Montserrat Light" pitchFamily="2" charset="-52"/>
              <a:sym typeface="Helvetica Neue"/>
            </a:endParaRP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131DD073-9A77-C06B-64F9-1FCEE6E1D727}"/>
              </a:ext>
            </a:extLst>
          </p:cNvPr>
          <p:cNvSpPr/>
          <p:nvPr/>
        </p:nvSpPr>
        <p:spPr>
          <a:xfrm>
            <a:off x="8075918" y="5152023"/>
            <a:ext cx="3814219" cy="329168"/>
          </a:xfrm>
          <a:prstGeom prst="roundRect">
            <a:avLst/>
          </a:prstGeom>
          <a:solidFill>
            <a:schemeClr val="accent3">
              <a:lumMod val="20000"/>
              <a:lumOff val="80000"/>
              <a:alpha val="25000"/>
            </a:schemeClr>
          </a:solidFill>
          <a:ln w="12700" cap="flat">
            <a:noFill/>
            <a:miter lim="400000"/>
          </a:ln>
          <a:effectLst>
            <a:softEdge rad="317500"/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endParaRPr lang="ru-RU" sz="1600" kern="0">
              <a:solidFill>
                <a:srgbClr val="FFFFFF"/>
              </a:solidFill>
              <a:latin typeface="Montserrat Light" pitchFamily="2" charset="-52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FE1B987B-0F93-2D65-A8FB-BDCEA6B473E4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73217" y="5708720"/>
            <a:ext cx="252000" cy="25200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36F468D-C334-D21B-819E-74A17BC1E476}"/>
              </a:ext>
            </a:extLst>
          </p:cNvPr>
          <p:cNvSpPr txBox="1"/>
          <p:nvPr/>
        </p:nvSpPr>
        <p:spPr>
          <a:xfrm>
            <a:off x="301863" y="4659798"/>
            <a:ext cx="3680600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/>
            <a: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SemiBold" pitchFamily="2" charset="-52"/>
                <a:sym typeface="Helvetica Neue"/>
              </a:rPr>
              <a:t>На уровне субъекта Российской Федерации </a:t>
            </a:r>
            <a:b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SemiBold" pitchFamily="2" charset="-52"/>
                <a:sym typeface="Helvetica Neue"/>
              </a:rPr>
            </a:br>
            <a: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SemiBold" pitchFamily="2" charset="-52"/>
                <a:sym typeface="Helvetica Neue"/>
              </a:rPr>
              <a:t>необходимо: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id="{EECB0EA6-5399-6830-94CF-4E8A3D379EE1}"/>
              </a:ext>
            </a:extLst>
          </p:cNvPr>
          <p:cNvSpPr/>
          <p:nvPr/>
        </p:nvSpPr>
        <p:spPr>
          <a:xfrm>
            <a:off x="4293623" y="4676923"/>
            <a:ext cx="216000" cy="216000"/>
          </a:xfrm>
          <a:prstGeom prst="ellipse">
            <a:avLst/>
          </a:prstGeom>
          <a:solidFill>
            <a:srgbClr val="830048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algn="ctr" defTabSz="412750" hangingPunct="0"/>
            <a:r>
              <a:rPr lang="ru-RU" sz="900" b="1" kern="0" dirty="0">
                <a:solidFill>
                  <a:srgbClr val="FFFFFF"/>
                </a:solidFill>
                <a:latin typeface="Montserrat Light" pitchFamily="2" charset="-52"/>
                <a:ea typeface="Helvetica Neue Medium"/>
                <a:cs typeface="Helvetica Neue Medium"/>
                <a:sym typeface="Helvetica Neue Medium"/>
              </a:rPr>
              <a:t>!</a:t>
            </a: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18B8D3E1-D824-FC8C-789E-8D13418281A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32477" y="6107328"/>
            <a:ext cx="252000" cy="252000"/>
          </a:xfrm>
          <a:prstGeom prst="rect">
            <a:avLst/>
          </a:prstGeom>
        </p:spPr>
      </p:pic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A2EC6781-6988-BD17-AA3A-D24AB25DFE65}"/>
              </a:ext>
            </a:extLst>
          </p:cNvPr>
          <p:cNvCxnSpPr/>
          <p:nvPr/>
        </p:nvCxnSpPr>
        <p:spPr>
          <a:xfrm>
            <a:off x="334705" y="4500323"/>
            <a:ext cx="341049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65A667CD-A42D-50BA-872F-469898ED31E1}"/>
              </a:ext>
            </a:extLst>
          </p:cNvPr>
          <p:cNvCxnSpPr/>
          <p:nvPr/>
        </p:nvCxnSpPr>
        <p:spPr>
          <a:xfrm>
            <a:off x="4293623" y="4500323"/>
            <a:ext cx="341049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C8AFE0E9-4F6E-6CF2-0F10-3414FE7A895E}"/>
              </a:ext>
            </a:extLst>
          </p:cNvPr>
          <p:cNvCxnSpPr/>
          <p:nvPr/>
        </p:nvCxnSpPr>
        <p:spPr>
          <a:xfrm>
            <a:off x="8300506" y="4500323"/>
            <a:ext cx="3410495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08CB297A-9F18-9723-ED3F-BE3F643D2CD2}"/>
              </a:ext>
            </a:extLst>
          </p:cNvPr>
          <p:cNvSpPr txBox="1"/>
          <p:nvPr/>
        </p:nvSpPr>
        <p:spPr>
          <a:xfrm>
            <a:off x="8528549" y="5115597"/>
            <a:ext cx="3223260" cy="14465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/>
            <a: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Medium" pitchFamily="2" charset="-52"/>
                <a:sym typeface="Helvetica Neue"/>
              </a:rPr>
              <a:t>включить услугу в региональный реестр (раздел с услугами по </a:t>
            </a:r>
            <a:r>
              <a:rPr lang="ru-RU" sz="1100" kern="0" dirty="0" err="1">
                <a:solidFill>
                  <a:schemeClr val="accent2">
                    <a:lumMod val="50000"/>
                  </a:schemeClr>
                </a:solidFill>
                <a:latin typeface="Montserrat Medium" pitchFamily="2" charset="-52"/>
                <a:sym typeface="Helvetica Neue"/>
              </a:rPr>
              <a:t>госзаданию</a:t>
            </a:r>
            <a: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Medium" pitchFamily="2" charset="-52"/>
                <a:sym typeface="Helvetica Neue"/>
              </a:rPr>
              <a:t>), </a:t>
            </a:r>
            <a:br>
              <a:rPr lang="ru-RU" sz="1200" kern="0" dirty="0">
                <a:solidFill>
                  <a:srgbClr val="61D836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</a:br>
            <a: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так как она включена в перечень, </a:t>
            </a:r>
            <a:b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</a:br>
            <a:r>
              <a:rPr lang="ru-RU" sz="1000" kern="0" dirty="0">
                <a:solidFill>
                  <a:srgbClr val="D5D5D5">
                    <a:lumMod val="50000"/>
                  </a:srgbClr>
                </a:solidFill>
                <a:latin typeface="Montserrat Light" pitchFamily="2" charset="-52"/>
                <a:ea typeface="Inter V" pitchFamily="2" charset="0"/>
                <a:cs typeface="Times New Roman" panose="02020603050405020304" pitchFamily="18" charset="0"/>
                <a:sym typeface="Helvetica Neue"/>
              </a:rPr>
              <a:t>утв. распоряжением Правительства Российской Федерации от 25.04.2011 № 729-р</a:t>
            </a:r>
          </a:p>
          <a:p>
            <a:pPr defTabSz="1219169" hangingPunct="0"/>
            <a:endParaRPr lang="ru-RU" sz="1200" kern="0" dirty="0">
              <a:solidFill>
                <a:srgbClr val="61D836">
                  <a:lumMod val="50000"/>
                </a:srgbClr>
              </a:solidFill>
              <a:latin typeface="Montserrat Light" pitchFamily="2" charset="-52"/>
              <a:ea typeface="Inter V" pitchFamily="2" charset="0"/>
              <a:cs typeface="Times New Roman" panose="02020603050405020304" pitchFamily="18" charset="0"/>
              <a:sym typeface="Helvetica Neue"/>
            </a:endParaRPr>
          </a:p>
          <a:p>
            <a:pPr defTabSz="1219169" hangingPunct="0"/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Административный регламент </a:t>
            </a:r>
            <a:b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</a:br>
            <a:r>
              <a:rPr lang="ru-RU" sz="1100" kern="0" dirty="0">
                <a:solidFill>
                  <a:schemeClr val="accent6">
                    <a:lumMod val="75000"/>
                  </a:schemeClr>
                </a:solidFill>
                <a:latin typeface="Montserrat SemiBold" pitchFamily="2" charset="-52"/>
                <a:sym typeface="Helvetica Neue"/>
              </a:rPr>
              <a:t>НЕ разрабатывается</a:t>
            </a:r>
          </a:p>
        </p:txBody>
      </p:sp>
      <p:pic>
        <p:nvPicPr>
          <p:cNvPr id="53" name="Рисунок 52" descr="Изображение выглядит как черный, темнот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9D47FEE6-922B-C8DA-248B-241E527576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477" y="5154091"/>
            <a:ext cx="262083" cy="262083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BF7D423A-7252-78D9-821C-F16B031C1482}"/>
              </a:ext>
            </a:extLst>
          </p:cNvPr>
          <p:cNvSpPr txBox="1"/>
          <p:nvPr/>
        </p:nvSpPr>
        <p:spPr>
          <a:xfrm>
            <a:off x="8308473" y="4614078"/>
            <a:ext cx="3516472" cy="43088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defTabSz="1219169" hangingPunct="0"/>
            <a:r>
              <a:rPr lang="ru-RU" sz="1100" kern="0" dirty="0">
                <a:solidFill>
                  <a:schemeClr val="accent2">
                    <a:lumMod val="50000"/>
                  </a:schemeClr>
                </a:solidFill>
                <a:latin typeface="Montserrat SemiBold" pitchFamily="2" charset="-52"/>
                <a:sym typeface="Helvetica Neue"/>
              </a:rPr>
              <a:t>На уровне субъекта Российской Федерации необходимо:</a:t>
            </a:r>
          </a:p>
        </p:txBody>
      </p:sp>
    </p:spTree>
    <p:extLst>
      <p:ext uri="{BB962C8B-B14F-4D97-AF65-F5344CB8AC3E}">
        <p14:creationId xmlns:p14="http://schemas.microsoft.com/office/powerpoint/2010/main" val="6246147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DA217-9D09-35DD-3FBC-E85B37015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CB8AF19-7C22-D67B-06F2-14F0A7DD1E6B}"/>
              </a:ext>
            </a:extLst>
          </p:cNvPr>
          <p:cNvSpPr/>
          <p:nvPr/>
        </p:nvSpPr>
        <p:spPr>
          <a:xfrm>
            <a:off x="385482" y="2178424"/>
            <a:ext cx="11313459" cy="3173505"/>
          </a:xfrm>
          <a:prstGeom prst="roundRect">
            <a:avLst>
              <a:gd name="adj" fmla="val 5368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5E2CDAA-428A-A913-94E6-0D0DEA6C9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4D9B13D-C367-6A82-18CE-0F0962ADD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8"/>
            <a:ext cx="5215865" cy="1024287"/>
          </a:xfrm>
        </p:spPr>
        <p:txBody>
          <a:bodyPr/>
          <a:lstStyle/>
          <a:p>
            <a:r>
              <a:rPr lang="ru-RU" dirty="0"/>
              <a:t>Полезные ресурсы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5E9EAB-F9FD-1ABF-8F7E-3CC19342AC9B}"/>
              </a:ext>
            </a:extLst>
          </p:cNvPr>
          <p:cNvSpPr txBox="1"/>
          <p:nvPr/>
        </p:nvSpPr>
        <p:spPr>
          <a:xfrm>
            <a:off x="561479" y="2681997"/>
            <a:ext cx="37684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5E5A91"/>
                </a:solidFill>
                <a:latin typeface="Montserrat SemiBold" pitchFamily="2" charset="-5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ПОДКЛЮЧЕНИЕ ПОЛЬЗОВАТЕЛЕЙ К ФРГУ 3.0 </a:t>
            </a:r>
          </a:p>
          <a:p>
            <a:r>
              <a:rPr lang="ru-RU" sz="900" dirty="0">
                <a:solidFill>
                  <a:srgbClr val="5E5A91"/>
                </a:solidFill>
                <a:latin typeface="Montserrat SemiBold" pitchFamily="2" charset="-5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Инструкция для администраторов</a:t>
            </a:r>
            <a:r>
              <a:rPr lang="en-US" sz="900" dirty="0">
                <a:solidFill>
                  <a:srgbClr val="5E5A91"/>
                </a:solidFill>
                <a:latin typeface="Montserrat SemiBold" pitchFamily="2" charset="-5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sz="900" dirty="0">
                <a:solidFill>
                  <a:schemeClr val="tx2"/>
                </a:solidFill>
                <a:latin typeface="Montserrat SemiBold" pitchFamily="2" charset="-5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ЕСИА</a:t>
            </a:r>
            <a:endParaRPr lang="ru-RU" sz="900" dirty="0">
              <a:solidFill>
                <a:schemeClr val="tx2"/>
              </a:solidFill>
              <a:latin typeface="Montserrat SemiBold" pitchFamily="2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348878B-92C6-2519-4C81-A93D6CBB60B7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8893" y="3229366"/>
            <a:ext cx="1261043" cy="126104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872CCB-E75B-92A4-14BE-6F3EBAE786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50" y="3825870"/>
            <a:ext cx="2575783" cy="8535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2716D5B-F4C8-CF92-5799-591DF64195EF}"/>
              </a:ext>
            </a:extLst>
          </p:cNvPr>
          <p:cNvSpPr txBox="1"/>
          <p:nvPr/>
        </p:nvSpPr>
        <p:spPr>
          <a:xfrm>
            <a:off x="4583360" y="3327924"/>
            <a:ext cx="33985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Montserrat" pitchFamily="2" charset="-52"/>
              </a:rPr>
              <a:t>полезные материалы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Montserrat" pitchFamily="2" charset="-52"/>
              </a:rPr>
              <a:t>форма направления запроса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2CD638-35A9-C50C-B395-4F0E0A141251}"/>
              </a:ext>
            </a:extLst>
          </p:cNvPr>
          <p:cNvSpPr txBox="1"/>
          <p:nvPr/>
        </p:nvSpPr>
        <p:spPr>
          <a:xfrm>
            <a:off x="4565431" y="2681997"/>
            <a:ext cx="450425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chemeClr val="tx2"/>
                </a:solidFill>
                <a:latin typeface="Montserrat SemiBold" pitchFamily="2" charset="-52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САЙТ СЛУЖБЫ МЕТОДИЧЕСКОЙ ПОДДЕРЖКИ</a:t>
            </a:r>
            <a:endParaRPr lang="ru-RU" sz="1100" dirty="0">
              <a:solidFill>
                <a:schemeClr val="tx2"/>
              </a:solidFill>
              <a:latin typeface="Montserrat SemiBold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6A61E2-CC25-364E-3B4E-726C762AF1CD}"/>
              </a:ext>
            </a:extLst>
          </p:cNvPr>
          <p:cNvSpPr txBox="1"/>
          <p:nvPr/>
        </p:nvSpPr>
        <p:spPr>
          <a:xfrm>
            <a:off x="4571427" y="2891716"/>
            <a:ext cx="221428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https://www.kcrinfo.ru/</a:t>
            </a: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Montserrat" pitchFamily="2" charset="-52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D45BB6-2233-892E-42E5-F64EF161D31E}"/>
              </a:ext>
            </a:extLst>
          </p:cNvPr>
          <p:cNvSpPr txBox="1"/>
          <p:nvPr/>
        </p:nvSpPr>
        <p:spPr>
          <a:xfrm>
            <a:off x="8519322" y="2671594"/>
            <a:ext cx="29263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2075">
              <a:spcAft>
                <a:spcPts val="600"/>
              </a:spcAft>
            </a:pPr>
            <a:r>
              <a:rPr lang="ru-RU" sz="1100" dirty="0">
                <a:solidFill>
                  <a:schemeClr val="tx2"/>
                </a:solidFill>
                <a:latin typeface="Montserrat SemiBold" pitchFamily="2" charset="-52"/>
              </a:rPr>
              <a:t>ТЕЛЕГРАМ-ЧАТ </a:t>
            </a:r>
            <a:br>
              <a:rPr lang="ru-RU" sz="1100" dirty="0">
                <a:solidFill>
                  <a:schemeClr val="tx2"/>
                </a:solidFill>
                <a:latin typeface="Montserrat SemiBold" pitchFamily="2" charset="-52"/>
              </a:rPr>
            </a:br>
            <a:r>
              <a:rPr lang="ru-RU" sz="1100" dirty="0" err="1">
                <a:solidFill>
                  <a:schemeClr val="tx2"/>
                </a:solidFill>
                <a:latin typeface="Montserrat SemiBold" pitchFamily="2" charset="-52"/>
              </a:rPr>
              <a:t>Фргу</a:t>
            </a:r>
            <a:r>
              <a:rPr lang="ru-RU" sz="1100" dirty="0">
                <a:solidFill>
                  <a:schemeClr val="tx2"/>
                </a:solidFill>
                <a:latin typeface="Montserrat SemiBold" pitchFamily="2" charset="-52"/>
              </a:rPr>
              <a:t> 3.0 Регионы (поддержка) 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E6E3B27-188A-0AFD-70C6-297CD95F627C}"/>
              </a:ext>
            </a:extLst>
          </p:cNvPr>
          <p:cNvCxnSpPr>
            <a:cxnSpLocks/>
          </p:cNvCxnSpPr>
          <p:nvPr/>
        </p:nvCxnSpPr>
        <p:spPr>
          <a:xfrm>
            <a:off x="4329953" y="2472265"/>
            <a:ext cx="0" cy="2645835"/>
          </a:xfrm>
          <a:prstGeom prst="line">
            <a:avLst/>
          </a:prstGeom>
          <a:ln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1D3BFD1-6BDE-3ED4-FC4A-433EE77552D5}"/>
              </a:ext>
            </a:extLst>
          </p:cNvPr>
          <p:cNvCxnSpPr>
            <a:cxnSpLocks/>
          </p:cNvCxnSpPr>
          <p:nvPr/>
        </p:nvCxnSpPr>
        <p:spPr>
          <a:xfrm>
            <a:off x="8432053" y="2502952"/>
            <a:ext cx="0" cy="2645835"/>
          </a:xfrm>
          <a:prstGeom prst="line">
            <a:avLst/>
          </a:prstGeom>
          <a:ln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" descr="Picture background">
            <a:extLst>
              <a:ext uri="{FF2B5EF4-FFF2-40B4-BE49-F238E27FC236}">
                <a16:creationId xmlns:a16="http://schemas.microsoft.com/office/drawing/2014/main" id="{7E1E4DA9-5395-6C7E-7232-52DCFD3E9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3564" y="4420531"/>
            <a:ext cx="418782" cy="41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DF06D03-2E76-0AF9-AF4D-B46619BF5F8C}"/>
              </a:ext>
            </a:extLst>
          </p:cNvPr>
          <p:cNvSpPr txBox="1"/>
          <p:nvPr/>
        </p:nvSpPr>
        <p:spPr>
          <a:xfrm>
            <a:off x="8563778" y="3327924"/>
            <a:ext cx="2926397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Montserrat" pitchFamily="2" charset="-52"/>
              </a:rPr>
              <a:t>взаимодействие со службой методической и технической поддержки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Montserrat" pitchFamily="2" charset="-52"/>
              </a:rPr>
              <a:t>полезные материалы</a:t>
            </a:r>
          </a:p>
        </p:txBody>
      </p:sp>
    </p:spTree>
    <p:extLst>
      <p:ext uri="{BB962C8B-B14F-4D97-AF65-F5344CB8AC3E}">
        <p14:creationId xmlns:p14="http://schemas.microsoft.com/office/powerpoint/2010/main" val="1974186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9E40000-B9A2-BB3C-C92C-3A0ACB783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CB5A3B-CECC-77B8-9531-C70055121ED8}"/>
              </a:ext>
            </a:extLst>
          </p:cNvPr>
          <p:cNvSpPr txBox="1"/>
          <p:nvPr/>
        </p:nvSpPr>
        <p:spPr>
          <a:xfrm>
            <a:off x="561480" y="2024535"/>
            <a:ext cx="857962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2" charset="0"/>
                <a:ea typeface="+mj-ea"/>
                <a:cs typeface="+mj-cs"/>
              </a:rPr>
              <a:t>порядок подключения к ФРГУ 3.0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2" charset="0"/>
                <a:ea typeface="+mj-ea"/>
                <a:cs typeface="+mj-cs"/>
              </a:rPr>
              <a:t>особенности работы в ФРГУ 3.0</a:t>
            </a:r>
            <a:endParaRPr lang="ru-RU" sz="2000" b="1" dirty="0">
              <a:solidFill>
                <a:srgbClr val="FFFFFF"/>
              </a:solidFill>
              <a:latin typeface="Montserrat SemiBold" pitchFamily="2" charset="0"/>
              <a:ea typeface="+mj-ea"/>
              <a:cs typeface="+mj-cs"/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FFFF"/>
                </a:solidFill>
                <a:latin typeface="Montserrat SemiBold" pitchFamily="2" charset="0"/>
                <a:ea typeface="+mj-ea"/>
                <a:cs typeface="+mj-cs"/>
              </a:rPr>
              <a:t>роль РЦО и координатора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FFFF"/>
                </a:solidFill>
                <a:latin typeface="Montserrat SemiBold" pitchFamily="2" charset="0"/>
                <a:ea typeface="+mj-ea"/>
                <a:cs typeface="+mj-cs"/>
              </a:rPr>
              <a:t>порядок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2" charset="0"/>
                <a:ea typeface="+mj-ea"/>
                <a:cs typeface="+mj-cs"/>
              </a:rPr>
              <a:t> заполнения карточек услуг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FFFFFF"/>
                </a:solidFill>
                <a:latin typeface="Montserrat SemiBold" pitchFamily="2" charset="0"/>
                <a:ea typeface="+mj-ea"/>
                <a:cs typeface="+mj-cs"/>
              </a:rPr>
              <a:t>направление карточек услуг на согласование</a:t>
            </a:r>
            <a:endParaRPr lang="ru-RU" sz="1200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30C26AB-DD99-803F-365D-69AA8A4D1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План совещания</a:t>
            </a:r>
          </a:p>
        </p:txBody>
      </p:sp>
    </p:spTree>
    <p:extLst>
      <p:ext uri="{BB962C8B-B14F-4D97-AF65-F5344CB8AC3E}">
        <p14:creationId xmlns:p14="http://schemas.microsoft.com/office/powerpoint/2010/main" val="3400976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7CAAA-E7B0-08AE-37CF-5A4CE50C0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AE3A80C-2AC6-1A6F-1A1B-A5B210215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A1B11787-6BD4-FA95-9423-9749A245B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1000249"/>
            <a:ext cx="5957680" cy="527760"/>
          </a:xfrm>
        </p:spPr>
        <p:txBody>
          <a:bodyPr/>
          <a:lstStyle/>
          <a:p>
            <a:r>
              <a:rPr lang="ru-RU" dirty="0"/>
              <a:t>Подключение к ФРГУ 3.0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613E0E-E071-7881-D60A-5A18FE7E541B}"/>
              </a:ext>
            </a:extLst>
          </p:cNvPr>
          <p:cNvSpPr txBox="1"/>
          <p:nvPr/>
        </p:nvSpPr>
        <p:spPr>
          <a:xfrm>
            <a:off x="561480" y="1799165"/>
            <a:ext cx="472897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tserrat SemiBold" pitchFamily="2" charset="-52"/>
              </a:rPr>
              <a:t>ПОРЯДОК ПОЛУЧЕНИЯ ДОСТУПА</a:t>
            </a:r>
          </a:p>
          <a:p>
            <a:endParaRPr lang="ru-RU" dirty="0"/>
          </a:p>
          <a:p>
            <a:r>
              <a:rPr lang="ru-RU" sz="1200" dirty="0">
                <a:latin typeface="Montserrat" pitchFamily="2" charset="-52"/>
              </a:rPr>
              <a:t>Получить доступ к ФРГУ 3.0 на уровне организации</a:t>
            </a:r>
          </a:p>
          <a:p>
            <a:r>
              <a:rPr lang="ru-RU" sz="1200" dirty="0" err="1">
                <a:solidFill>
                  <a:schemeClr val="accent3">
                    <a:lumMod val="50000"/>
                  </a:schemeClr>
                </a:solidFill>
                <a:latin typeface="Montserrat SemiBold" pitchFamily="2" charset="-52"/>
              </a:rPr>
              <a:t>РОИВам</a:t>
            </a:r>
            <a:r>
              <a:rPr lang="ru-RU" sz="1200" dirty="0">
                <a:solidFill>
                  <a:schemeClr val="accent3">
                    <a:lumMod val="50000"/>
                  </a:schemeClr>
                </a:solidFill>
                <a:latin typeface="Montserrat SemiBold" pitchFamily="2" charset="-52"/>
              </a:rPr>
              <a:t> нужно направить заявку на подключение к ФРГУ 3.0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09C193-798D-56ED-CE8F-FBD17A0DC47B}"/>
              </a:ext>
            </a:extLst>
          </p:cNvPr>
          <p:cNvSpPr txBox="1"/>
          <p:nvPr/>
        </p:nvSpPr>
        <p:spPr>
          <a:xfrm>
            <a:off x="561480" y="3005019"/>
            <a:ext cx="315820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1200" dirty="0">
                <a:latin typeface="Montserrat" pitchFamily="2" charset="-52"/>
              </a:rPr>
              <a:t>После того, как РОИВ будет подключен нужно предоставить доступ пользователям РОИВ к ФРГУ 3.0 через ЛК ЕСИА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4B25038-A76D-1DD5-FD89-26F68E0F550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8893" y="4389465"/>
            <a:ext cx="1261043" cy="126104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4DD4949-BAFD-F970-94CD-E07EACFCE425}"/>
              </a:ext>
            </a:extLst>
          </p:cNvPr>
          <p:cNvSpPr txBox="1"/>
          <p:nvPr/>
        </p:nvSpPr>
        <p:spPr>
          <a:xfrm>
            <a:off x="555352" y="4097838"/>
            <a:ext cx="273910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chemeClr val="accent3">
                    <a:lumMod val="50000"/>
                  </a:schemeClr>
                </a:solidFill>
                <a:latin typeface="Montserrat SemiBold" pitchFamily="2" charset="-52"/>
              </a:rPr>
              <a:t>Инструкция для администраторов</a:t>
            </a:r>
            <a:r>
              <a:rPr lang="en-US" sz="900" dirty="0">
                <a:solidFill>
                  <a:schemeClr val="accent3">
                    <a:lumMod val="50000"/>
                  </a:schemeClr>
                </a:solidFill>
                <a:latin typeface="Montserrat SemiBold" pitchFamily="2" charset="-52"/>
              </a:rPr>
              <a:t> </a:t>
            </a:r>
            <a:r>
              <a:rPr lang="ru-RU" sz="900" dirty="0">
                <a:solidFill>
                  <a:schemeClr val="accent3">
                    <a:lumMod val="50000"/>
                  </a:schemeClr>
                </a:solidFill>
                <a:latin typeface="Montserrat SemiBold" pitchFamily="2" charset="-52"/>
              </a:rPr>
              <a:t>ЕСИА</a:t>
            </a:r>
          </a:p>
        </p:txBody>
      </p:sp>
      <p:pic>
        <p:nvPicPr>
          <p:cNvPr id="30" name="Picture 2" descr="Picture background">
            <a:extLst>
              <a:ext uri="{FF2B5EF4-FFF2-40B4-BE49-F238E27FC236}">
                <a16:creationId xmlns:a16="http://schemas.microsoft.com/office/drawing/2014/main" id="{1AF4BF19-4C54-1E77-24EE-FC25BE729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533" y="5176127"/>
            <a:ext cx="856087" cy="90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06E8505-A0A8-3AA1-862E-34A9E1292EF1}"/>
              </a:ext>
            </a:extLst>
          </p:cNvPr>
          <p:cNvSpPr txBox="1"/>
          <p:nvPr/>
        </p:nvSpPr>
        <p:spPr>
          <a:xfrm>
            <a:off x="7031058" y="2897508"/>
            <a:ext cx="33763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serrat" pitchFamily="2" charset="-52"/>
              </a:rPr>
              <a:t>у организации как юридического лица </a:t>
            </a:r>
            <a:br>
              <a:rPr lang="en-US" sz="1200" dirty="0">
                <a:latin typeface="Montserrat" pitchFamily="2" charset="-52"/>
              </a:rPr>
            </a:br>
            <a:r>
              <a:rPr lang="ru-RU" sz="1200" dirty="0">
                <a:latin typeface="Montserrat" pitchFamily="2" charset="-52"/>
              </a:rPr>
              <a:t>есть зарегистрированная </a:t>
            </a:r>
            <a:br>
              <a:rPr lang="en-US" sz="1200" dirty="0">
                <a:latin typeface="Montserrat" pitchFamily="2" charset="-52"/>
              </a:rPr>
            </a:br>
            <a:r>
              <a:rPr lang="ru-RU" sz="1200" dirty="0">
                <a:latin typeface="Montserrat" pitchFamily="2" charset="-52"/>
              </a:rPr>
              <a:t>учетная запись в ЕСИА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A64D05-414C-2FE5-7F8B-955EC1AB6863}"/>
              </a:ext>
            </a:extLst>
          </p:cNvPr>
          <p:cNvSpPr txBox="1"/>
          <p:nvPr/>
        </p:nvSpPr>
        <p:spPr>
          <a:xfrm>
            <a:off x="7023012" y="4389465"/>
            <a:ext cx="2473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serrat" pitchFamily="2" charset="-52"/>
              </a:rPr>
              <a:t>у сотрудника организации</a:t>
            </a:r>
            <a:br>
              <a:rPr lang="en-US" sz="1200" dirty="0">
                <a:latin typeface="Montserrat" pitchFamily="2" charset="-52"/>
              </a:rPr>
            </a:br>
            <a:r>
              <a:rPr lang="ru-RU" sz="1200" dirty="0">
                <a:latin typeface="Montserrat" pitchFamily="2" charset="-52"/>
              </a:rPr>
              <a:t>есть зарегистрированная </a:t>
            </a:r>
            <a:br>
              <a:rPr lang="en-US" sz="1200" dirty="0">
                <a:latin typeface="Montserrat" pitchFamily="2" charset="-52"/>
              </a:rPr>
            </a:br>
            <a:r>
              <a:rPr lang="ru-RU" sz="1200" dirty="0">
                <a:latin typeface="Montserrat" pitchFamily="2" charset="-52"/>
              </a:rPr>
              <a:t>учетная запись в ЕСИА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9246F1-DFC5-2EFC-4E56-8CC6CD65502A}"/>
              </a:ext>
            </a:extLst>
          </p:cNvPr>
          <p:cNvSpPr txBox="1"/>
          <p:nvPr/>
        </p:nvSpPr>
        <p:spPr>
          <a:xfrm>
            <a:off x="7031058" y="5838621"/>
            <a:ext cx="24735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latin typeface="Montserrat" pitchFamily="2" charset="-52"/>
              </a:rPr>
              <a:t>сотрудник организации</a:t>
            </a:r>
            <a:br>
              <a:rPr lang="en-US" sz="1200" dirty="0">
                <a:latin typeface="Montserrat" pitchFamily="2" charset="-52"/>
              </a:rPr>
            </a:br>
            <a:r>
              <a:rPr lang="ru-RU" sz="1200" dirty="0">
                <a:latin typeface="Montserrat" pitchFamily="2" charset="-52"/>
              </a:rPr>
              <a:t>подключен к профилю организации в ЕСИА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D95B09-5992-A222-714B-0DC8DE16C925}"/>
              </a:ext>
            </a:extLst>
          </p:cNvPr>
          <p:cNvSpPr txBox="1"/>
          <p:nvPr/>
        </p:nvSpPr>
        <p:spPr>
          <a:xfrm>
            <a:off x="6963597" y="1799165"/>
            <a:ext cx="40879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tserrat SemiBold" pitchFamily="2" charset="-52"/>
              </a:rPr>
              <a:t>УСЛОВИЯ ДОСТУПА В ФРГУ 3.0  </a:t>
            </a:r>
          </a:p>
        </p:txBody>
      </p:sp>
      <p:pic>
        <p:nvPicPr>
          <p:cNvPr id="35" name="Рисунок 34" descr="Греческий храм со сплошной заливкой">
            <a:extLst>
              <a:ext uri="{FF2B5EF4-FFF2-40B4-BE49-F238E27FC236}">
                <a16:creationId xmlns:a16="http://schemas.microsoft.com/office/drawing/2014/main" id="{9AEE2E4F-5E00-90F7-5BCE-31218D3002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78683" y="2515762"/>
            <a:ext cx="422672" cy="422672"/>
          </a:xfrm>
          <a:prstGeom prst="rect">
            <a:avLst/>
          </a:prstGeom>
        </p:spPr>
      </p:pic>
      <p:pic>
        <p:nvPicPr>
          <p:cNvPr id="36" name="Рисунок 35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C1E9E887-64A4-851E-EC94-C147274274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36225" y="4020133"/>
            <a:ext cx="422672" cy="422672"/>
          </a:xfrm>
          <a:prstGeom prst="rect">
            <a:avLst/>
          </a:prstGeom>
        </p:spPr>
      </p:pic>
      <p:pic>
        <p:nvPicPr>
          <p:cNvPr id="37" name="Рисунок 36" descr="Греческий храм со сплошной заливкой">
            <a:extLst>
              <a:ext uri="{FF2B5EF4-FFF2-40B4-BE49-F238E27FC236}">
                <a16:creationId xmlns:a16="http://schemas.microsoft.com/office/drawing/2014/main" id="{4B115455-4905-EA74-F9A3-A5FE5D974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45155" y="5415949"/>
            <a:ext cx="422672" cy="422672"/>
          </a:xfrm>
          <a:prstGeom prst="rect">
            <a:avLst/>
          </a:prstGeom>
        </p:spPr>
      </p:pic>
      <p:pic>
        <p:nvPicPr>
          <p:cNvPr id="38" name="Рисунок 37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3C21AC57-145D-5A9C-3E7B-C7307C6513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7936" y="5403631"/>
            <a:ext cx="422672" cy="422672"/>
          </a:xfrm>
          <a:prstGeom prst="rect">
            <a:avLst/>
          </a:prstGeom>
        </p:spPr>
      </p:pic>
      <p:pic>
        <p:nvPicPr>
          <p:cNvPr id="40" name="Рисунок 39" descr="Передача контур">
            <a:extLst>
              <a:ext uri="{FF2B5EF4-FFF2-40B4-BE49-F238E27FC236}">
                <a16:creationId xmlns:a16="http://schemas.microsoft.com/office/drawing/2014/main" id="{EAF23FC0-78F2-0CD0-830A-1D37BC9A48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34872" y="5459825"/>
            <a:ext cx="310283" cy="310283"/>
          </a:xfrm>
          <a:prstGeom prst="rect">
            <a:avLst/>
          </a:prstGeom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E26324A-B015-85F3-CE6E-11E25961A435}"/>
              </a:ext>
            </a:extLst>
          </p:cNvPr>
          <p:cNvCxnSpPr>
            <a:cxnSpLocks/>
          </p:cNvCxnSpPr>
          <p:nvPr/>
        </p:nvCxnSpPr>
        <p:spPr>
          <a:xfrm>
            <a:off x="6096000" y="1799165"/>
            <a:ext cx="0" cy="4685787"/>
          </a:xfrm>
          <a:prstGeom prst="line">
            <a:avLst/>
          </a:prstGeom>
          <a:ln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11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0AF09-E9FC-DDA0-7E9E-7C3C107B8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1C2999CA-6ADE-789A-BA1A-D8377AE5EACB}"/>
              </a:ext>
            </a:extLst>
          </p:cNvPr>
          <p:cNvSpPr/>
          <p:nvPr/>
        </p:nvSpPr>
        <p:spPr>
          <a:xfrm>
            <a:off x="538178" y="1376132"/>
            <a:ext cx="6310297" cy="1306470"/>
          </a:xfrm>
          <a:prstGeom prst="roundRect">
            <a:avLst>
              <a:gd name="adj" fmla="val 15349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0" dist="50800" dir="8040000" algn="ctr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67D073F3-CEA7-C67C-2B04-FE1492B2E7A9}"/>
              </a:ext>
            </a:extLst>
          </p:cNvPr>
          <p:cNvSpPr/>
          <p:nvPr/>
        </p:nvSpPr>
        <p:spPr>
          <a:xfrm>
            <a:off x="538178" y="2775765"/>
            <a:ext cx="7314286" cy="929968"/>
          </a:xfrm>
          <a:prstGeom prst="roundRect">
            <a:avLst>
              <a:gd name="adj" fmla="val 20349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0" dist="50800" dir="8040000" algn="ctr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111EF176-0FC9-BE80-ED2D-74AE07484803}"/>
              </a:ext>
            </a:extLst>
          </p:cNvPr>
          <p:cNvSpPr/>
          <p:nvPr/>
        </p:nvSpPr>
        <p:spPr>
          <a:xfrm>
            <a:off x="538177" y="3817840"/>
            <a:ext cx="7314287" cy="2656316"/>
          </a:xfrm>
          <a:prstGeom prst="roundRect">
            <a:avLst>
              <a:gd name="adj" fmla="val 5907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381000" dist="50800" dir="8040000" algn="ctr" rotWithShape="0">
              <a:srgbClr val="000000">
                <a:alpha val="11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2E70DBD6-74DE-7BE2-E918-E06F62650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6FBA818C-DD5B-9613-0600-CB07D023E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177" y="528633"/>
            <a:ext cx="8649195" cy="1024287"/>
          </a:xfrm>
        </p:spPr>
        <p:txBody>
          <a:bodyPr/>
          <a:lstStyle/>
          <a:p>
            <a:r>
              <a:rPr lang="ru-RU" sz="2200" dirty="0">
                <a:latin typeface="Montserrat SemiBold" pitchFamily="2" charset="-52"/>
              </a:rPr>
              <a:t>Порядок действий участников второй волны </a:t>
            </a:r>
          </a:p>
        </p:txBody>
      </p:sp>
      <p:pic>
        <p:nvPicPr>
          <p:cNvPr id="5" name="Рисунок 4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1A1B167B-9012-6D73-FEA9-023C04647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441" y="1895587"/>
            <a:ext cx="422672" cy="42267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20ADB6-E26E-D97C-9BF4-1A01DD66DEE6}"/>
              </a:ext>
            </a:extLst>
          </p:cNvPr>
          <p:cNvSpPr txBox="1"/>
          <p:nvPr/>
        </p:nvSpPr>
        <p:spPr>
          <a:xfrm>
            <a:off x="1016020" y="2298800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гость</a:t>
            </a:r>
          </a:p>
        </p:txBody>
      </p:sp>
      <p:pic>
        <p:nvPicPr>
          <p:cNvPr id="9" name="Рисунок 8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5DE62778-6F44-CE04-1B40-84A39BF021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2221" y="1895587"/>
            <a:ext cx="422672" cy="422672"/>
          </a:xfrm>
          <a:prstGeom prst="rect">
            <a:avLst/>
          </a:prstGeom>
        </p:spPr>
      </p:pic>
      <p:pic>
        <p:nvPicPr>
          <p:cNvPr id="14" name="Рисунок 13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41025321-4147-B82D-30B8-7D0E982FB5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92028" y="1876128"/>
            <a:ext cx="422672" cy="4226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58AC71B-A8C4-855E-738D-DB721C4686EF}"/>
              </a:ext>
            </a:extLst>
          </p:cNvPr>
          <p:cNvSpPr txBox="1"/>
          <p:nvPr/>
        </p:nvSpPr>
        <p:spPr>
          <a:xfrm>
            <a:off x="3557289" y="2279341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 err="1">
                <a:solidFill>
                  <a:srgbClr val="000000"/>
                </a:solidFill>
                <a:latin typeface="Montserrat" panose="00000500000000000000" pitchFamily="2" charset="-52"/>
              </a:rPr>
              <a:t>согласант</a:t>
            </a:r>
            <a:endParaRPr lang="ru-RU" sz="900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16" name="Рисунок 15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CE502816-CC65-FDD3-C742-9E37BDF90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17808" y="1876128"/>
            <a:ext cx="422672" cy="422672"/>
          </a:xfrm>
          <a:prstGeom prst="rect">
            <a:avLst/>
          </a:prstGeom>
        </p:spPr>
      </p:pic>
      <p:pic>
        <p:nvPicPr>
          <p:cNvPr id="31" name="Рисунок 30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4E908279-3F2A-E673-CA00-AB96A29B5D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0657" y="1895587"/>
            <a:ext cx="422672" cy="42267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B14F57C-C965-21C6-0BE3-59984E5C63FF}"/>
              </a:ext>
            </a:extLst>
          </p:cNvPr>
          <p:cNvSpPr txBox="1"/>
          <p:nvPr/>
        </p:nvSpPr>
        <p:spPr>
          <a:xfrm>
            <a:off x="2181093" y="2298800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разработчик</a:t>
            </a:r>
          </a:p>
        </p:txBody>
      </p:sp>
      <p:pic>
        <p:nvPicPr>
          <p:cNvPr id="37" name="Рисунок 36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DEAB3968-AACF-4239-F3CF-449F21E5C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86437" y="1895587"/>
            <a:ext cx="422672" cy="422672"/>
          </a:xfrm>
          <a:prstGeom prst="rect">
            <a:avLst/>
          </a:prstGeom>
        </p:spPr>
      </p:pic>
      <p:pic>
        <p:nvPicPr>
          <p:cNvPr id="39" name="Рисунок 38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E6BBABC2-BD4C-0F2F-1AF5-8AEB7C039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65598" y="1876128"/>
            <a:ext cx="422672" cy="42267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32098808-1074-B03A-0906-41545B403952}"/>
              </a:ext>
            </a:extLst>
          </p:cNvPr>
          <p:cNvSpPr txBox="1"/>
          <p:nvPr/>
        </p:nvSpPr>
        <p:spPr>
          <a:xfrm>
            <a:off x="4842063" y="2279341"/>
            <a:ext cx="164336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делопроизводитель</a:t>
            </a:r>
          </a:p>
        </p:txBody>
      </p:sp>
      <p:pic>
        <p:nvPicPr>
          <p:cNvPr id="41" name="Рисунок 40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E095E9A4-3E67-AA5B-0EAD-7BA0327FC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1378" y="1876128"/>
            <a:ext cx="422672" cy="422672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58496709-51C4-1D3A-A798-2A31AE70CD48}"/>
              </a:ext>
            </a:extLst>
          </p:cNvPr>
          <p:cNvSpPr txBox="1"/>
          <p:nvPr/>
        </p:nvSpPr>
        <p:spPr>
          <a:xfrm>
            <a:off x="798311" y="2910295"/>
            <a:ext cx="5167514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Montserrat" panose="00000500000000000000" pitchFamily="2" charset="-52"/>
              </a:rPr>
              <a:t>2. Создание карточек 100% органов власти субъекта РФ</a:t>
            </a:r>
          </a:p>
          <a:p>
            <a: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  <a:t>согласует Минэкономразвития России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12D8E5-31D6-6FB9-8537-C4F11EFC5C47}"/>
              </a:ext>
            </a:extLst>
          </p:cNvPr>
          <p:cNvSpPr txBox="1"/>
          <p:nvPr/>
        </p:nvSpPr>
        <p:spPr>
          <a:xfrm>
            <a:off x="798309" y="3919611"/>
            <a:ext cx="5553465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Montserrat" panose="00000500000000000000" pitchFamily="2" charset="-52"/>
              </a:rPr>
              <a:t>3. Разработка и публикация 100% карточек </a:t>
            </a:r>
            <a:br>
              <a:rPr lang="ru-RU" sz="1200" b="1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1200" b="1" dirty="0">
                <a:solidFill>
                  <a:srgbClr val="000000"/>
                </a:solidFill>
                <a:latin typeface="Montserrat" panose="00000500000000000000" pitchFamily="2" charset="-52"/>
              </a:rPr>
              <a:t>государственных услуг субъекта РФ</a:t>
            </a:r>
          </a:p>
          <a:p>
            <a:endParaRPr lang="ru-RU" sz="1100" b="1" dirty="0">
              <a:solidFill>
                <a:srgbClr val="000000"/>
              </a:solidFill>
              <a:latin typeface="Montserrat" panose="00000500000000000000" pitchFamily="2" charset="-52"/>
            </a:endParaRPr>
          </a:p>
          <a:p>
            <a:r>
              <a:rPr lang="ru-RU" sz="1100" b="1" dirty="0">
                <a:solidFill>
                  <a:srgbClr val="000000"/>
                </a:solidFill>
                <a:latin typeface="Montserrat" panose="00000500000000000000" pitchFamily="2" charset="-52"/>
              </a:rPr>
              <a:t>В настоящее время не вносятся: 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  <a:t>услуги по переданным полномочиям </a:t>
            </a:r>
            <a:b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52"/>
              </a:rPr>
              <a:t>(с федерального уровня на региональный, </a:t>
            </a:r>
            <a:b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52"/>
              </a:rPr>
              <a:t>с регионального на муниципальный)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  <a:t>услуги по </a:t>
            </a:r>
            <a:r>
              <a:rPr lang="ru-RU" sz="1100" dirty="0" err="1">
                <a:solidFill>
                  <a:srgbClr val="000000"/>
                </a:solidFill>
                <a:latin typeface="Montserrat" panose="00000500000000000000" pitchFamily="2" charset="-52"/>
              </a:rPr>
              <a:t>госзаданию</a:t>
            </a:r>
            <a: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  <a:t> </a:t>
            </a:r>
            <a:b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  <a:latin typeface="Montserrat" panose="00000500000000000000" pitchFamily="2" charset="-52"/>
              </a:rPr>
              <a:t>(разработка административного регламента не требуется)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  <a:t>контрольно-надзорные функции, </a:t>
            </a:r>
            <a:b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  <a:t>необходимые и обязательные услуги, сервисы и иные услуги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100" dirty="0">
              <a:solidFill>
                <a:srgbClr val="000000"/>
              </a:solidFill>
              <a:latin typeface="Montserrat" panose="00000500000000000000" pitchFamily="2" charset="-52"/>
            </a:endParaRPr>
          </a:p>
          <a:p>
            <a:r>
              <a:rPr lang="ru-RU" sz="1100" dirty="0">
                <a:solidFill>
                  <a:srgbClr val="000000"/>
                </a:solidFill>
                <a:latin typeface="Montserrat" panose="00000500000000000000" pitchFamily="2" charset="-52"/>
              </a:rPr>
              <a:t>Если такие услуги были учтены в статистике, необходимо исключить их. </a:t>
            </a:r>
          </a:p>
          <a:p>
            <a:endParaRPr lang="ru-RU" sz="1100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FD2F993-D3E4-1126-2BD2-105B4DB60ECF}"/>
              </a:ext>
            </a:extLst>
          </p:cNvPr>
          <p:cNvSpPr txBox="1"/>
          <p:nvPr/>
        </p:nvSpPr>
        <p:spPr>
          <a:xfrm>
            <a:off x="798311" y="1446073"/>
            <a:ext cx="56169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Montserrat" panose="00000500000000000000" pitchFamily="2" charset="-52"/>
              </a:rPr>
              <a:t>1. Регистрация пользователей в ФРГУ со следующими ролями:</a:t>
            </a:r>
          </a:p>
        </p:txBody>
      </p:sp>
      <p:pic>
        <p:nvPicPr>
          <p:cNvPr id="48" name="Рисунок 47" descr="Предупреждение со сплошной заливкой">
            <a:extLst>
              <a:ext uri="{FF2B5EF4-FFF2-40B4-BE49-F238E27FC236}">
                <a16:creationId xmlns:a16="http://schemas.microsoft.com/office/drawing/2014/main" id="{7EFF4C86-7896-76C3-4F0E-FD4A90C315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771" y="4448109"/>
            <a:ext cx="209114" cy="209114"/>
          </a:xfrm>
          <a:prstGeom prst="rect">
            <a:avLst/>
          </a:prstGeom>
        </p:spPr>
      </p:pic>
      <p:pic>
        <p:nvPicPr>
          <p:cNvPr id="4" name="Рисунок 3" descr="Предупреждение со сплошной заливкой">
            <a:extLst>
              <a:ext uri="{FF2B5EF4-FFF2-40B4-BE49-F238E27FC236}">
                <a16:creationId xmlns:a16="http://schemas.microsoft.com/office/drawing/2014/main" id="{D4426718-13E5-C363-D11B-639CE52B08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1073" y="6174900"/>
            <a:ext cx="209114" cy="209114"/>
          </a:xfrm>
          <a:prstGeom prst="rect">
            <a:avLst/>
          </a:prstGeom>
        </p:spPr>
      </p:pic>
      <p:pic>
        <p:nvPicPr>
          <p:cNvPr id="6" name="Рисунок 5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8E97D88B-4EEA-24B8-407C-D4403B566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6882" y="3027325"/>
            <a:ext cx="422672" cy="4226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8D3824-D42B-0486-E74B-BA4BED151071}"/>
              </a:ext>
            </a:extLst>
          </p:cNvPr>
          <p:cNvSpPr txBox="1"/>
          <p:nvPr/>
        </p:nvSpPr>
        <p:spPr>
          <a:xfrm>
            <a:off x="6414943" y="343053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разработчик</a:t>
            </a:r>
          </a:p>
        </p:txBody>
      </p:sp>
      <p:pic>
        <p:nvPicPr>
          <p:cNvPr id="10" name="Рисунок 9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330C2F3A-4023-8A00-4CAF-1A5DE9C73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2662" y="3027325"/>
            <a:ext cx="422672" cy="422672"/>
          </a:xfrm>
          <a:prstGeom prst="rect">
            <a:avLst/>
          </a:prstGeom>
        </p:spPr>
      </p:pic>
      <p:pic>
        <p:nvPicPr>
          <p:cNvPr id="21" name="Рисунок 20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FEAD6CB1-7105-8407-1477-A6617988F5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5479" y="4224411"/>
            <a:ext cx="422672" cy="42267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FCE45B5-7121-25FE-DD31-3CF81C9352D5}"/>
              </a:ext>
            </a:extLst>
          </p:cNvPr>
          <p:cNvSpPr txBox="1"/>
          <p:nvPr/>
        </p:nvSpPr>
        <p:spPr>
          <a:xfrm>
            <a:off x="6443065" y="4627624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разработчик</a:t>
            </a:r>
          </a:p>
        </p:txBody>
      </p:sp>
      <p:pic>
        <p:nvPicPr>
          <p:cNvPr id="23" name="Рисунок 22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1A716EF5-FA4A-E66A-8E22-EF867C5FE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1259" y="4224411"/>
            <a:ext cx="422672" cy="422672"/>
          </a:xfrm>
          <a:prstGeom prst="rect">
            <a:avLst/>
          </a:prstGeom>
        </p:spPr>
      </p:pic>
      <p:pic>
        <p:nvPicPr>
          <p:cNvPr id="24" name="Рисунок 23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0EF2FAC8-8F47-3D2A-035C-0CD0925AE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5479" y="4971230"/>
            <a:ext cx="422672" cy="42267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C988B2E8-78FE-0F13-90B8-D177AD031FBE}"/>
              </a:ext>
            </a:extLst>
          </p:cNvPr>
          <p:cNvSpPr txBox="1"/>
          <p:nvPr/>
        </p:nvSpPr>
        <p:spPr>
          <a:xfrm>
            <a:off x="6443065" y="5374443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 err="1">
                <a:solidFill>
                  <a:srgbClr val="000000"/>
                </a:solidFill>
                <a:latin typeface="Montserrat" panose="00000500000000000000" pitchFamily="2" charset="-52"/>
              </a:rPr>
              <a:t>согласант</a:t>
            </a:r>
            <a:endParaRPr lang="ru-RU" sz="900" dirty="0">
              <a:solidFill>
                <a:srgbClr val="00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26" name="Рисунок 25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EA43A003-1044-70A7-2421-624398BF8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1259" y="4971230"/>
            <a:ext cx="422672" cy="422672"/>
          </a:xfrm>
          <a:prstGeom prst="rect">
            <a:avLst/>
          </a:prstGeom>
        </p:spPr>
      </p:pic>
      <p:pic>
        <p:nvPicPr>
          <p:cNvPr id="27" name="Рисунок 26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ABA19AEA-3CB9-CEDA-41AE-58514446D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65479" y="5650803"/>
            <a:ext cx="422672" cy="42267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47B59F5-5F8B-D7B1-7F17-97EE5F9FE735}"/>
              </a:ext>
            </a:extLst>
          </p:cNvPr>
          <p:cNvSpPr txBox="1"/>
          <p:nvPr/>
        </p:nvSpPr>
        <p:spPr>
          <a:xfrm>
            <a:off x="6443065" y="6054016"/>
            <a:ext cx="143365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делопроизводитель</a:t>
            </a:r>
          </a:p>
        </p:txBody>
      </p:sp>
      <p:pic>
        <p:nvPicPr>
          <p:cNvPr id="29" name="Рисунок 28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51895F62-0FAD-D7DF-5C0A-3942B89F5F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91259" y="5650803"/>
            <a:ext cx="422672" cy="422672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E5931592-1272-E043-8EB5-B84FDC06FE9C}"/>
              </a:ext>
            </a:extLst>
          </p:cNvPr>
          <p:cNvSpPr txBox="1"/>
          <p:nvPr/>
        </p:nvSpPr>
        <p:spPr>
          <a:xfrm>
            <a:off x="6414943" y="284294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Отв.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BDEC1CD-F065-53A4-C7DF-4A9E8F4E7007}"/>
              </a:ext>
            </a:extLst>
          </p:cNvPr>
          <p:cNvSpPr txBox="1"/>
          <p:nvPr/>
        </p:nvSpPr>
        <p:spPr>
          <a:xfrm>
            <a:off x="6475004" y="3929318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Отв.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753B112-B65A-9247-3939-CA90CDEB8B7F}"/>
              </a:ext>
            </a:extLst>
          </p:cNvPr>
          <p:cNvSpPr txBox="1"/>
          <p:nvPr/>
        </p:nvSpPr>
        <p:spPr>
          <a:xfrm>
            <a:off x="8752275" y="2921143"/>
            <a:ext cx="29606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0000"/>
                </a:solidFill>
                <a:latin typeface="Montserrat Black" pitchFamily="2" charset="-52"/>
              </a:rPr>
              <a:t>ПЕРИОД ПРОВЕДЕНИЯ РАБОТ: </a:t>
            </a:r>
          </a:p>
          <a:p>
            <a:endParaRPr lang="ru-RU" sz="1200" b="1" dirty="0">
              <a:solidFill>
                <a:srgbClr val="000000"/>
              </a:solidFill>
              <a:latin typeface="Montserrat Black" pitchFamily="2" charset="-52"/>
            </a:endParaRPr>
          </a:p>
          <a:p>
            <a:r>
              <a:rPr lang="ru-RU" sz="1200" b="1" dirty="0">
                <a:solidFill>
                  <a:srgbClr val="000000"/>
                </a:solidFill>
                <a:latin typeface="Montserrat Black" pitchFamily="2" charset="-52"/>
              </a:rPr>
              <a:t>с 1 июля до 18 июля 2025 г. </a:t>
            </a:r>
          </a:p>
        </p:txBody>
      </p:sp>
      <p:pic>
        <p:nvPicPr>
          <p:cNvPr id="53" name="Рисунок 52" descr="Изображение выглядит как снимок экрана, Прямоугольник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3FADD33-8BE4-2E81-4FC1-BB176904F9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1659" y="3792110"/>
            <a:ext cx="1287273" cy="128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4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2B54D-2C86-7F93-DA76-925027199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C8656A8-8825-3C33-3404-002B18D9A6EA}"/>
              </a:ext>
            </a:extLst>
          </p:cNvPr>
          <p:cNvSpPr/>
          <p:nvPr/>
        </p:nvSpPr>
        <p:spPr>
          <a:xfrm>
            <a:off x="0" y="0"/>
            <a:ext cx="3021995" cy="685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Прямоугольник: скругленные углы 1026">
            <a:extLst>
              <a:ext uri="{FF2B5EF4-FFF2-40B4-BE49-F238E27FC236}">
                <a16:creationId xmlns:a16="http://schemas.microsoft.com/office/drawing/2014/main" id="{5C3A9052-3223-20C1-0F7E-E1D1E169998F}"/>
              </a:ext>
            </a:extLst>
          </p:cNvPr>
          <p:cNvSpPr/>
          <p:nvPr/>
        </p:nvSpPr>
        <p:spPr>
          <a:xfrm>
            <a:off x="3224367" y="1000172"/>
            <a:ext cx="2871633" cy="1953610"/>
          </a:xfrm>
          <a:prstGeom prst="roundRect">
            <a:avLst>
              <a:gd name="adj" fmla="val 4618"/>
            </a:avLst>
          </a:prstGeom>
          <a:solidFill>
            <a:srgbClr val="D6EAF6">
              <a:alpha val="46000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2" name="Прямоугольник: скругленные углы 1101">
            <a:extLst>
              <a:ext uri="{FF2B5EF4-FFF2-40B4-BE49-F238E27FC236}">
                <a16:creationId xmlns:a16="http://schemas.microsoft.com/office/drawing/2014/main" id="{B3874E63-349B-0F7A-8F5B-C70E2A6E4437}"/>
              </a:ext>
            </a:extLst>
          </p:cNvPr>
          <p:cNvSpPr/>
          <p:nvPr/>
        </p:nvSpPr>
        <p:spPr>
          <a:xfrm>
            <a:off x="3392399" y="1850823"/>
            <a:ext cx="2500023" cy="983928"/>
          </a:xfrm>
          <a:prstGeom prst="roundRect">
            <a:avLst>
              <a:gd name="adj" fmla="val 6756"/>
            </a:avLst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4" name="Прямоугольник: скругленные углы 1073">
            <a:extLst>
              <a:ext uri="{FF2B5EF4-FFF2-40B4-BE49-F238E27FC236}">
                <a16:creationId xmlns:a16="http://schemas.microsoft.com/office/drawing/2014/main" id="{1E332B24-788B-C80E-A408-454E36BDC874}"/>
              </a:ext>
            </a:extLst>
          </p:cNvPr>
          <p:cNvSpPr/>
          <p:nvPr/>
        </p:nvSpPr>
        <p:spPr>
          <a:xfrm>
            <a:off x="6234490" y="1012437"/>
            <a:ext cx="3411539" cy="1953610"/>
          </a:xfrm>
          <a:prstGeom prst="roundRect">
            <a:avLst>
              <a:gd name="adj" fmla="val 4618"/>
            </a:avLst>
          </a:prstGeom>
          <a:solidFill>
            <a:srgbClr val="D6EAF6">
              <a:alpha val="46000"/>
            </a:srgb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3" name="Прямоугольник: скругленные углы 1072">
            <a:extLst>
              <a:ext uri="{FF2B5EF4-FFF2-40B4-BE49-F238E27FC236}">
                <a16:creationId xmlns:a16="http://schemas.microsoft.com/office/drawing/2014/main" id="{E1543F06-3846-2CBD-C447-0C5BB4AC366B}"/>
              </a:ext>
            </a:extLst>
          </p:cNvPr>
          <p:cNvSpPr/>
          <p:nvPr/>
        </p:nvSpPr>
        <p:spPr>
          <a:xfrm>
            <a:off x="4897770" y="3184709"/>
            <a:ext cx="3411539" cy="3563696"/>
          </a:xfrm>
          <a:prstGeom prst="roundRect">
            <a:avLst>
              <a:gd name="adj" fmla="val 4618"/>
            </a:avLst>
          </a:prstGeom>
          <a:solidFill>
            <a:schemeClr val="accent2">
              <a:lumMod val="20000"/>
              <a:lumOff val="80000"/>
              <a:alpha val="46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01" name="Прямоугольник: скругленные углы 1100">
            <a:extLst>
              <a:ext uri="{FF2B5EF4-FFF2-40B4-BE49-F238E27FC236}">
                <a16:creationId xmlns:a16="http://schemas.microsoft.com/office/drawing/2014/main" id="{3F75046D-AA47-E612-3E46-9167CE448534}"/>
              </a:ext>
            </a:extLst>
          </p:cNvPr>
          <p:cNvSpPr/>
          <p:nvPr/>
        </p:nvSpPr>
        <p:spPr>
          <a:xfrm>
            <a:off x="6763877" y="2506249"/>
            <a:ext cx="2240629" cy="2536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9" name="Прямоугольник: скругленные углы 1098">
            <a:extLst>
              <a:ext uri="{FF2B5EF4-FFF2-40B4-BE49-F238E27FC236}">
                <a16:creationId xmlns:a16="http://schemas.microsoft.com/office/drawing/2014/main" id="{A745C30F-0505-2094-1F44-7F37AF5CE68B}"/>
              </a:ext>
            </a:extLst>
          </p:cNvPr>
          <p:cNvSpPr/>
          <p:nvPr/>
        </p:nvSpPr>
        <p:spPr>
          <a:xfrm>
            <a:off x="5558664" y="5596481"/>
            <a:ext cx="2500023" cy="54878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0" name="Прямоугольник: скругленные углы 1099">
            <a:extLst>
              <a:ext uri="{FF2B5EF4-FFF2-40B4-BE49-F238E27FC236}">
                <a16:creationId xmlns:a16="http://schemas.microsoft.com/office/drawing/2014/main" id="{24016890-5099-CCCE-C15C-AA03665199EF}"/>
              </a:ext>
            </a:extLst>
          </p:cNvPr>
          <p:cNvSpPr/>
          <p:nvPr/>
        </p:nvSpPr>
        <p:spPr>
          <a:xfrm>
            <a:off x="5560485" y="6182805"/>
            <a:ext cx="2500023" cy="2913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1" name="Прямоугольник: скругленные углы 1090">
            <a:extLst>
              <a:ext uri="{FF2B5EF4-FFF2-40B4-BE49-F238E27FC236}">
                <a16:creationId xmlns:a16="http://schemas.microsoft.com/office/drawing/2014/main" id="{7E94BB17-619C-AEFB-03F5-ADB0813433F4}"/>
              </a:ext>
            </a:extLst>
          </p:cNvPr>
          <p:cNvSpPr/>
          <p:nvPr/>
        </p:nvSpPr>
        <p:spPr>
          <a:xfrm>
            <a:off x="5558665" y="5050080"/>
            <a:ext cx="2500023" cy="48184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89E6E1B6-98DE-6C99-894C-8CC136EEFD0B}"/>
              </a:ext>
            </a:extLst>
          </p:cNvPr>
          <p:cNvSpPr/>
          <p:nvPr/>
        </p:nvSpPr>
        <p:spPr>
          <a:xfrm>
            <a:off x="5562935" y="4639280"/>
            <a:ext cx="2500023" cy="334642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9441B01C-A633-5495-3C4A-E4243F8AF4E9}"/>
              </a:ext>
            </a:extLst>
          </p:cNvPr>
          <p:cNvSpPr/>
          <p:nvPr/>
        </p:nvSpPr>
        <p:spPr>
          <a:xfrm>
            <a:off x="8558736" y="3194333"/>
            <a:ext cx="3566372" cy="3525036"/>
          </a:xfrm>
          <a:prstGeom prst="roundRect">
            <a:avLst>
              <a:gd name="adj" fmla="val 4618"/>
            </a:avLst>
          </a:prstGeom>
          <a:solidFill>
            <a:schemeClr val="accent3">
              <a:lumMod val="20000"/>
              <a:lumOff val="80000"/>
              <a:alpha val="46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D1D447B-BC45-21C2-0568-B0079A356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1096" name="Прямоугольник: скругленные углы 1095">
            <a:extLst>
              <a:ext uri="{FF2B5EF4-FFF2-40B4-BE49-F238E27FC236}">
                <a16:creationId xmlns:a16="http://schemas.microsoft.com/office/drawing/2014/main" id="{8C98213C-DD77-D52B-2973-BA698BD4C038}"/>
              </a:ext>
            </a:extLst>
          </p:cNvPr>
          <p:cNvSpPr/>
          <p:nvPr/>
        </p:nvSpPr>
        <p:spPr>
          <a:xfrm>
            <a:off x="9151488" y="4651767"/>
            <a:ext cx="2467786" cy="322155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8" name="Прямоугольник: скругленные углы 1097">
            <a:extLst>
              <a:ext uri="{FF2B5EF4-FFF2-40B4-BE49-F238E27FC236}">
                <a16:creationId xmlns:a16="http://schemas.microsoft.com/office/drawing/2014/main" id="{B66B1AE5-D017-F28E-4EE7-B8FD10ED8FB0}"/>
              </a:ext>
            </a:extLst>
          </p:cNvPr>
          <p:cNvSpPr/>
          <p:nvPr/>
        </p:nvSpPr>
        <p:spPr>
          <a:xfrm>
            <a:off x="9151488" y="4208512"/>
            <a:ext cx="2467786" cy="363469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1940EAB6-C764-3218-F962-A668FB93B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4368" y="436077"/>
            <a:ext cx="6807556" cy="574885"/>
          </a:xfrm>
        </p:spPr>
        <p:txBody>
          <a:bodyPr/>
          <a:lstStyle/>
          <a:p>
            <a:r>
              <a:rPr lang="ru-RU" sz="2000" dirty="0"/>
              <a:t>Организация работы на региональном уровне</a:t>
            </a: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BB48152F-4408-2662-D9A6-01A73D619757}"/>
              </a:ext>
            </a:extLst>
          </p:cNvPr>
          <p:cNvSpPr/>
          <p:nvPr/>
        </p:nvSpPr>
        <p:spPr>
          <a:xfrm>
            <a:off x="5562935" y="4202229"/>
            <a:ext cx="2500023" cy="354713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75" name="Рисунок 1074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E23FDA1D-456C-3B34-07A4-00281EF035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80183" y="1668233"/>
            <a:ext cx="422672" cy="422672"/>
          </a:xfrm>
          <a:prstGeom prst="rect">
            <a:avLst/>
          </a:prstGeom>
        </p:spPr>
      </p:pic>
      <p:pic>
        <p:nvPicPr>
          <p:cNvPr id="1076" name="Рисунок 1075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B9A607FF-88AC-EC51-BCB4-3FE1A0DDC7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0076" y="3254278"/>
            <a:ext cx="422672" cy="422672"/>
          </a:xfrm>
          <a:prstGeom prst="rect">
            <a:avLst/>
          </a:prstGeom>
        </p:spPr>
      </p:pic>
      <p:pic>
        <p:nvPicPr>
          <p:cNvPr id="1078" name="Рисунок 1077" descr="Современная архитектура со сплошной заливкой">
            <a:extLst>
              <a:ext uri="{FF2B5EF4-FFF2-40B4-BE49-F238E27FC236}">
                <a16:creationId xmlns:a16="http://schemas.microsoft.com/office/drawing/2014/main" id="{62D67277-9131-1A8E-F67B-C8004472B7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50957" y="3313468"/>
            <a:ext cx="354072" cy="354072"/>
          </a:xfrm>
          <a:prstGeom prst="rect">
            <a:avLst/>
          </a:prstGeom>
        </p:spPr>
      </p:pic>
      <p:pic>
        <p:nvPicPr>
          <p:cNvPr id="1079" name="Рисунок 1078" descr="Греческий храм со сплошной заливкой">
            <a:extLst>
              <a:ext uri="{FF2B5EF4-FFF2-40B4-BE49-F238E27FC236}">
                <a16:creationId xmlns:a16="http://schemas.microsoft.com/office/drawing/2014/main" id="{DB8D799F-E2A5-B9A9-F0D2-6C835D94EF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41205" y="1094330"/>
            <a:ext cx="422672" cy="422672"/>
          </a:xfrm>
          <a:prstGeom prst="rect">
            <a:avLst/>
          </a:prstGeom>
        </p:spPr>
      </p:pic>
      <p:sp>
        <p:nvSpPr>
          <p:cNvPr id="1080" name="TextBox 1079">
            <a:extLst>
              <a:ext uri="{FF2B5EF4-FFF2-40B4-BE49-F238E27FC236}">
                <a16:creationId xmlns:a16="http://schemas.microsoft.com/office/drawing/2014/main" id="{07AD27FC-5E3F-D31B-2E8E-1F49F8059DCA}"/>
              </a:ext>
            </a:extLst>
          </p:cNvPr>
          <p:cNvSpPr txBox="1"/>
          <p:nvPr/>
        </p:nvSpPr>
        <p:spPr>
          <a:xfrm>
            <a:off x="6802855" y="1385296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Региональный орган власти</a:t>
            </a:r>
          </a:p>
        </p:txBody>
      </p:sp>
      <p:sp>
        <p:nvSpPr>
          <p:cNvPr id="1081" name="TextBox 1080">
            <a:extLst>
              <a:ext uri="{FF2B5EF4-FFF2-40B4-BE49-F238E27FC236}">
                <a16:creationId xmlns:a16="http://schemas.microsoft.com/office/drawing/2014/main" id="{109DADCB-C8E2-BEAC-631F-06C7EB673B19}"/>
              </a:ext>
            </a:extLst>
          </p:cNvPr>
          <p:cNvSpPr txBox="1"/>
          <p:nvPr/>
        </p:nvSpPr>
        <p:spPr>
          <a:xfrm>
            <a:off x="6802854" y="1839206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Координатор (куратор) РЦО</a:t>
            </a:r>
          </a:p>
        </p:txBody>
      </p:sp>
      <p:sp>
        <p:nvSpPr>
          <p:cNvPr id="1082" name="TextBox 1081">
            <a:extLst>
              <a:ext uri="{FF2B5EF4-FFF2-40B4-BE49-F238E27FC236}">
                <a16:creationId xmlns:a16="http://schemas.microsoft.com/office/drawing/2014/main" id="{28C6BE4B-9096-32D3-AD67-FF507E726CCD}"/>
              </a:ext>
            </a:extLst>
          </p:cNvPr>
          <p:cNvSpPr txBox="1"/>
          <p:nvPr/>
        </p:nvSpPr>
        <p:spPr>
          <a:xfrm>
            <a:off x="4990740" y="3667539"/>
            <a:ext cx="57219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РЦО</a:t>
            </a:r>
          </a:p>
        </p:txBody>
      </p:sp>
      <p:sp>
        <p:nvSpPr>
          <p:cNvPr id="1083" name="TextBox 1082">
            <a:extLst>
              <a:ext uri="{FF2B5EF4-FFF2-40B4-BE49-F238E27FC236}">
                <a16:creationId xmlns:a16="http://schemas.microsoft.com/office/drawing/2014/main" id="{09566BC0-6584-011D-17E7-28BBC5BAC883}"/>
              </a:ext>
            </a:extLst>
          </p:cNvPr>
          <p:cNvSpPr txBox="1"/>
          <p:nvPr/>
        </p:nvSpPr>
        <p:spPr>
          <a:xfrm>
            <a:off x="5605273" y="3667539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руководитель</a:t>
            </a:r>
          </a:p>
        </p:txBody>
      </p:sp>
      <p:pic>
        <p:nvPicPr>
          <p:cNvPr id="1084" name="Рисунок 1083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3B28AA1F-B00C-B413-FFB7-01D91F7AD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5954" y="3274710"/>
            <a:ext cx="422672" cy="422672"/>
          </a:xfrm>
          <a:prstGeom prst="rect">
            <a:avLst/>
          </a:prstGeom>
        </p:spPr>
      </p:pic>
      <p:sp>
        <p:nvSpPr>
          <p:cNvPr id="1085" name="TextBox 1084">
            <a:extLst>
              <a:ext uri="{FF2B5EF4-FFF2-40B4-BE49-F238E27FC236}">
                <a16:creationId xmlns:a16="http://schemas.microsoft.com/office/drawing/2014/main" id="{E02BE9C9-1BFC-40E2-0FE6-BCB0463B7EEA}"/>
              </a:ext>
            </a:extLst>
          </p:cNvPr>
          <p:cNvSpPr txBox="1"/>
          <p:nvPr/>
        </p:nvSpPr>
        <p:spPr>
          <a:xfrm>
            <a:off x="6546390" y="3667539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заместитель</a:t>
            </a:r>
          </a:p>
        </p:txBody>
      </p:sp>
      <p:cxnSp>
        <p:nvCxnSpPr>
          <p:cNvPr id="1086" name="Прямая соединительная линия 1085">
            <a:extLst>
              <a:ext uri="{FF2B5EF4-FFF2-40B4-BE49-F238E27FC236}">
                <a16:creationId xmlns:a16="http://schemas.microsoft.com/office/drawing/2014/main" id="{B4AD2FEE-CD6C-BF99-7792-E973190A3D65}"/>
              </a:ext>
            </a:extLst>
          </p:cNvPr>
          <p:cNvCxnSpPr>
            <a:cxnSpLocks/>
          </p:cNvCxnSpPr>
          <p:nvPr/>
        </p:nvCxnSpPr>
        <p:spPr>
          <a:xfrm>
            <a:off x="6875275" y="1422363"/>
            <a:ext cx="170236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7" name="Прямая соединительная линия 1086">
            <a:extLst>
              <a:ext uri="{FF2B5EF4-FFF2-40B4-BE49-F238E27FC236}">
                <a16:creationId xmlns:a16="http://schemas.microsoft.com/office/drawing/2014/main" id="{9B86ABDE-7F75-CCC9-5FAB-1546A294493D}"/>
              </a:ext>
            </a:extLst>
          </p:cNvPr>
          <p:cNvCxnSpPr>
            <a:cxnSpLocks/>
          </p:cNvCxnSpPr>
          <p:nvPr/>
        </p:nvCxnSpPr>
        <p:spPr>
          <a:xfrm flipV="1">
            <a:off x="5562935" y="3313468"/>
            <a:ext cx="0" cy="5242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9FED332-B8BC-BF69-271D-945532E6B5FF}"/>
              </a:ext>
            </a:extLst>
          </p:cNvPr>
          <p:cNvSpPr txBox="1"/>
          <p:nvPr/>
        </p:nvSpPr>
        <p:spPr>
          <a:xfrm>
            <a:off x="6802856" y="1094330"/>
            <a:ext cx="3229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Орган, уполномоченный </a:t>
            </a:r>
            <a:b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на ведение реестра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A3E5D7-D1D7-07BE-66A0-67743AE61B48}"/>
              </a:ext>
            </a:extLst>
          </p:cNvPr>
          <p:cNvSpPr txBox="1"/>
          <p:nvPr/>
        </p:nvSpPr>
        <p:spPr>
          <a:xfrm>
            <a:off x="5600714" y="4010880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Задачи: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6E4FA4-D68C-590C-B30C-E91FAC2533F3}"/>
              </a:ext>
            </a:extLst>
          </p:cNvPr>
          <p:cNvSpPr txBox="1"/>
          <p:nvPr/>
        </p:nvSpPr>
        <p:spPr>
          <a:xfrm>
            <a:off x="5600714" y="4195430"/>
            <a:ext cx="2508166" cy="22313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Методическая поддержка разработчиков </a:t>
            </a:r>
          </a:p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Рассмотрение запросов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в справочники</a:t>
            </a:r>
          </a:p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Подготовка, </a:t>
            </a:r>
            <a:r>
              <a:rPr lang="ru-RU" sz="900" i="1" dirty="0">
                <a:solidFill>
                  <a:schemeClr val="tx2"/>
                </a:solidFill>
                <a:latin typeface="Montserrat" panose="00000500000000000000" pitchFamily="2" charset="-52"/>
              </a:rPr>
              <a:t>сбор</a:t>
            </a: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 и направление предложений по совершенствованию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ФРГУ 3.0</a:t>
            </a:r>
          </a:p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Подготовка предложений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по совершенствованию методических материалов</a:t>
            </a:r>
          </a:p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Контроль качества данных ФРГУ 3.0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D31DD1C-AF14-9E50-9F07-747C8C2D3AAF}"/>
              </a:ext>
            </a:extLst>
          </p:cNvPr>
          <p:cNvSpPr txBox="1"/>
          <p:nvPr/>
        </p:nvSpPr>
        <p:spPr>
          <a:xfrm>
            <a:off x="9147650" y="4010880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Задачи: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B71F49-A457-8243-4E1D-1E02B6712C70}"/>
              </a:ext>
            </a:extLst>
          </p:cNvPr>
          <p:cNvSpPr txBox="1"/>
          <p:nvPr/>
        </p:nvSpPr>
        <p:spPr>
          <a:xfrm>
            <a:off x="9147650" y="4195430"/>
            <a:ext cx="2486355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Разработка карточек, паспортов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и административных регламентов</a:t>
            </a:r>
          </a:p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Формирование запросов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на добавление справочных значений</a:t>
            </a:r>
          </a:p>
        </p:txBody>
      </p:sp>
      <p:pic>
        <p:nvPicPr>
          <p:cNvPr id="33" name="Рисунок 32" descr="Греческий храм со сплошной заливкой">
            <a:extLst>
              <a:ext uri="{FF2B5EF4-FFF2-40B4-BE49-F238E27FC236}">
                <a16:creationId xmlns:a16="http://schemas.microsoft.com/office/drawing/2014/main" id="{9EE06BFC-909A-2252-1135-7BD93A3636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88961" y="3293880"/>
            <a:ext cx="422672" cy="422672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AB631960-944F-D582-2CD9-F0798F137BAB}"/>
              </a:ext>
            </a:extLst>
          </p:cNvPr>
          <p:cNvSpPr txBox="1"/>
          <p:nvPr/>
        </p:nvSpPr>
        <p:spPr>
          <a:xfrm>
            <a:off x="9156614" y="3660732"/>
            <a:ext cx="2164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Ответственные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за предоставление услуг</a:t>
            </a: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DBD542E-5E6C-7BAB-A75C-D27A97CF096E}"/>
              </a:ext>
            </a:extLst>
          </p:cNvPr>
          <p:cNvCxnSpPr>
            <a:cxnSpLocks/>
          </p:cNvCxnSpPr>
          <p:nvPr/>
        </p:nvCxnSpPr>
        <p:spPr>
          <a:xfrm>
            <a:off x="9229034" y="3676283"/>
            <a:ext cx="1702361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002C5A6-41BD-C343-7199-4C553B330883}"/>
              </a:ext>
            </a:extLst>
          </p:cNvPr>
          <p:cNvSpPr txBox="1"/>
          <p:nvPr/>
        </p:nvSpPr>
        <p:spPr>
          <a:xfrm>
            <a:off x="9156615" y="3292669"/>
            <a:ext cx="21647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Региональные органы исполнительной власти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7FA5BDE-AD06-2097-8D75-DF8ED0B8CD94}"/>
              </a:ext>
            </a:extLst>
          </p:cNvPr>
          <p:cNvSpPr txBox="1"/>
          <p:nvPr/>
        </p:nvSpPr>
        <p:spPr>
          <a:xfrm>
            <a:off x="6802855" y="2316294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Задачи:</a:t>
            </a:r>
          </a:p>
        </p:txBody>
      </p: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57BCA842-BAC9-016C-CCCD-CB059B40C8A1}"/>
              </a:ext>
            </a:extLst>
          </p:cNvPr>
          <p:cNvCxnSpPr>
            <a:cxnSpLocks/>
            <a:stCxn id="58" idx="3"/>
          </p:cNvCxnSpPr>
          <p:nvPr/>
        </p:nvCxnSpPr>
        <p:spPr>
          <a:xfrm flipV="1">
            <a:off x="8062958" y="4803059"/>
            <a:ext cx="1080000" cy="354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219807F1-E449-45FF-0FB2-2F6B7C36024D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8062958" y="4379586"/>
            <a:ext cx="108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Рисунок 59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9A07DE74-A917-8357-7B2E-D8F083F5AA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01093" y="3358367"/>
            <a:ext cx="422672" cy="422672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DCFB7B83-103E-B0A5-F717-5138E59AD474}"/>
              </a:ext>
            </a:extLst>
          </p:cNvPr>
          <p:cNvSpPr txBox="1"/>
          <p:nvPr/>
        </p:nvSpPr>
        <p:spPr>
          <a:xfrm>
            <a:off x="11021529" y="3751196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разработчики</a:t>
            </a: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D7ABDAB6-7778-B8A5-4972-432BB6E347C8}"/>
              </a:ext>
            </a:extLst>
          </p:cNvPr>
          <p:cNvSpPr/>
          <p:nvPr/>
        </p:nvSpPr>
        <p:spPr>
          <a:xfrm>
            <a:off x="9143379" y="5037886"/>
            <a:ext cx="2475895" cy="397131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4ADEDE71-4E49-5583-7862-3AA747FF79F5}"/>
              </a:ext>
            </a:extLst>
          </p:cNvPr>
          <p:cNvSpPr txBox="1"/>
          <p:nvPr/>
        </p:nvSpPr>
        <p:spPr>
          <a:xfrm>
            <a:off x="9143380" y="5045809"/>
            <a:ext cx="2475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Подготовка предложений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по совершенствованию ФРГУ 3.0</a:t>
            </a:r>
          </a:p>
        </p:txBody>
      </p:sp>
      <p:cxnSp>
        <p:nvCxnSpPr>
          <p:cNvPr id="1026" name="Прямая соединительная линия 1025">
            <a:extLst>
              <a:ext uri="{FF2B5EF4-FFF2-40B4-BE49-F238E27FC236}">
                <a16:creationId xmlns:a16="http://schemas.microsoft.com/office/drawing/2014/main" id="{B4966297-0957-0FE4-2C35-49710939AA4B}"/>
              </a:ext>
            </a:extLst>
          </p:cNvPr>
          <p:cNvCxnSpPr>
            <a:cxnSpLocks/>
          </p:cNvCxnSpPr>
          <p:nvPr/>
        </p:nvCxnSpPr>
        <p:spPr>
          <a:xfrm flipV="1">
            <a:off x="8058688" y="5218984"/>
            <a:ext cx="10800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4" name="TextBox 1033">
            <a:extLst>
              <a:ext uri="{FF2B5EF4-FFF2-40B4-BE49-F238E27FC236}">
                <a16:creationId xmlns:a16="http://schemas.microsoft.com/office/drawing/2014/main" id="{1B0A5644-588D-5831-61DC-692694A50E17}"/>
              </a:ext>
            </a:extLst>
          </p:cNvPr>
          <p:cNvSpPr txBox="1"/>
          <p:nvPr/>
        </p:nvSpPr>
        <p:spPr>
          <a:xfrm>
            <a:off x="3388446" y="1638074"/>
            <a:ext cx="216477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b="1" dirty="0">
                <a:solidFill>
                  <a:srgbClr val="000000"/>
                </a:solidFill>
                <a:latin typeface="Montserrat" panose="00000500000000000000" pitchFamily="2" charset="-52"/>
              </a:rPr>
              <a:t>Задачи: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96030791-0DC0-F707-5465-D282683B69F6}"/>
              </a:ext>
            </a:extLst>
          </p:cNvPr>
          <p:cNvSpPr txBox="1"/>
          <p:nvPr/>
        </p:nvSpPr>
        <p:spPr>
          <a:xfrm>
            <a:off x="3440127" y="1888619"/>
            <a:ext cx="2233751" cy="955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Методическая поддержка </a:t>
            </a: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Обучение методологов РЦО</a:t>
            </a: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Мониторинг деятельности </a:t>
            </a:r>
          </a:p>
          <a:p>
            <a:pPr marL="171450" indent="-171450">
              <a:lnSpc>
                <a:spcPct val="90000"/>
              </a:lnSpc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Передача предложений по совершенствованию </a:t>
            </a:r>
            <a:b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</a:br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ФРГУ 3.0 разработчикам</a:t>
            </a:r>
          </a:p>
        </p:txBody>
      </p:sp>
      <p:pic>
        <p:nvPicPr>
          <p:cNvPr id="1036" name="Рисунок 1035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44D5E91B-C124-BC2B-25F7-99FAED68A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0848" y="3280611"/>
            <a:ext cx="422672" cy="422672"/>
          </a:xfrm>
          <a:prstGeom prst="rect">
            <a:avLst/>
          </a:prstGeom>
        </p:spPr>
      </p:pic>
      <p:sp>
        <p:nvSpPr>
          <p:cNvPr id="1037" name="TextBox 1036">
            <a:extLst>
              <a:ext uri="{FF2B5EF4-FFF2-40B4-BE49-F238E27FC236}">
                <a16:creationId xmlns:a16="http://schemas.microsoft.com/office/drawing/2014/main" id="{6249C0DF-286B-28D8-FE6B-B826136CC560}"/>
              </a:ext>
            </a:extLst>
          </p:cNvPr>
          <p:cNvSpPr txBox="1"/>
          <p:nvPr/>
        </p:nvSpPr>
        <p:spPr>
          <a:xfrm>
            <a:off x="7411284" y="3673440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методологи</a:t>
            </a:r>
          </a:p>
        </p:txBody>
      </p:sp>
      <p:pic>
        <p:nvPicPr>
          <p:cNvPr id="1040" name="Рисунок 1039" descr="Изображение выглядит как Шрифт, текс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59B79EB4-54CE-EB1B-96B7-5D68BE9DE0F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3F3F4"/>
              </a:clrFrom>
              <a:clrTo>
                <a:srgbClr val="F3F3F4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127" y="1203745"/>
            <a:ext cx="840325" cy="412383"/>
          </a:xfrm>
          <a:prstGeom prst="rect">
            <a:avLst/>
          </a:prstGeom>
        </p:spPr>
      </p:pic>
      <p:pic>
        <p:nvPicPr>
          <p:cNvPr id="1041" name="Рисунок 1040" descr="Офисный рабочий мужской со сплошной заливкой">
            <a:extLst>
              <a:ext uri="{FF2B5EF4-FFF2-40B4-BE49-F238E27FC236}">
                <a16:creationId xmlns:a16="http://schemas.microsoft.com/office/drawing/2014/main" id="{70DF1DF8-813D-A4C4-3BDE-1CECC4157A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3510" y="1124173"/>
            <a:ext cx="422672" cy="422672"/>
          </a:xfrm>
          <a:prstGeom prst="rect">
            <a:avLst/>
          </a:prstGeom>
        </p:spPr>
      </p:pic>
      <p:sp>
        <p:nvSpPr>
          <p:cNvPr id="1042" name="TextBox 1041">
            <a:extLst>
              <a:ext uri="{FF2B5EF4-FFF2-40B4-BE49-F238E27FC236}">
                <a16:creationId xmlns:a16="http://schemas.microsoft.com/office/drawing/2014/main" id="{DC06CF2E-415B-4C24-C9BB-AF0E51E6BDCB}"/>
              </a:ext>
            </a:extLst>
          </p:cNvPr>
          <p:cNvSpPr txBox="1"/>
          <p:nvPr/>
        </p:nvSpPr>
        <p:spPr>
          <a:xfrm>
            <a:off x="5043946" y="1517002"/>
            <a:ext cx="1132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dirty="0">
                <a:solidFill>
                  <a:srgbClr val="000000"/>
                </a:solidFill>
                <a:latin typeface="Montserrat" panose="00000500000000000000" pitchFamily="2" charset="-52"/>
              </a:rPr>
              <a:t>методологи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C41D529E-B033-0F96-29DB-CEB77A77BA10}"/>
              </a:ext>
            </a:extLst>
          </p:cNvPr>
          <p:cNvGrpSpPr/>
          <p:nvPr/>
        </p:nvGrpSpPr>
        <p:grpSpPr>
          <a:xfrm>
            <a:off x="3332029" y="2899786"/>
            <a:ext cx="1632807" cy="952573"/>
            <a:chOff x="2066898" y="2809817"/>
            <a:chExt cx="1632807" cy="952573"/>
          </a:xfrm>
        </p:grpSpPr>
        <p:sp>
          <p:nvSpPr>
            <p:cNvPr id="1066" name="Полилиния: фигура 1065">
              <a:extLst>
                <a:ext uri="{FF2B5EF4-FFF2-40B4-BE49-F238E27FC236}">
                  <a16:creationId xmlns:a16="http://schemas.microsoft.com/office/drawing/2014/main" id="{8A820C8B-A60C-1B69-E5DF-9E700F17D6B3}"/>
                </a:ext>
              </a:extLst>
            </p:cNvPr>
            <p:cNvSpPr/>
            <p:nvPr/>
          </p:nvSpPr>
          <p:spPr>
            <a:xfrm>
              <a:off x="2786133" y="3007144"/>
              <a:ext cx="791932" cy="485775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7" name="Полилиния: фигура 1066">
              <a:extLst>
                <a:ext uri="{FF2B5EF4-FFF2-40B4-BE49-F238E27FC236}">
                  <a16:creationId xmlns:a16="http://schemas.microsoft.com/office/drawing/2014/main" id="{6962C4B4-0EF8-C8B0-2C98-AA1A1C8E7728}"/>
                </a:ext>
              </a:extLst>
            </p:cNvPr>
            <p:cNvSpPr/>
            <p:nvPr/>
          </p:nvSpPr>
          <p:spPr>
            <a:xfrm>
              <a:off x="2216976" y="2922184"/>
              <a:ext cx="1369741" cy="840206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71" name="Рисунок 1070" descr="Крышка вверх контур">
              <a:extLst>
                <a:ext uri="{FF2B5EF4-FFF2-40B4-BE49-F238E27FC236}">
                  <a16:creationId xmlns:a16="http://schemas.microsoft.com/office/drawing/2014/main" id="{494B0E52-BB90-7ACE-DA9F-61937E650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5400000">
              <a:off x="3394788" y="3340317"/>
              <a:ext cx="304917" cy="304917"/>
            </a:xfrm>
            <a:prstGeom prst="rect">
              <a:avLst/>
            </a:prstGeom>
          </p:spPr>
        </p:pic>
        <p:pic>
          <p:nvPicPr>
            <p:cNvPr id="1072" name="Рисунок 1071" descr="Крышка вверх контур">
              <a:extLst>
                <a:ext uri="{FF2B5EF4-FFF2-40B4-BE49-F238E27FC236}">
                  <a16:creationId xmlns:a16="http://schemas.microsoft.com/office/drawing/2014/main" id="{E193D078-89B4-D62A-82C3-DA4A785EF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066898" y="2809817"/>
              <a:ext cx="304917" cy="30491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F65D3E9-224E-28BB-F3A1-FEBC89F3A72F}"/>
              </a:ext>
            </a:extLst>
          </p:cNvPr>
          <p:cNvSpPr txBox="1"/>
          <p:nvPr/>
        </p:nvSpPr>
        <p:spPr>
          <a:xfrm>
            <a:off x="6865495" y="2531659"/>
            <a:ext cx="2240629" cy="21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anose="00000500000000000000" pitchFamily="2" charset="-52"/>
                <a:ea typeface="+mn-ea"/>
                <a:cs typeface="+mn-cs"/>
              </a:rPr>
              <a:t>Публикация карточек услуг</a:t>
            </a:r>
          </a:p>
        </p:txBody>
      </p:sp>
      <p:pic>
        <p:nvPicPr>
          <p:cNvPr id="18" name="Рисунок 17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DF4171A4-4A4A-B773-E556-42FA873F60E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449290" y="1131793"/>
            <a:ext cx="422672" cy="422672"/>
          </a:xfrm>
          <a:prstGeom prst="rect">
            <a:avLst/>
          </a:prstGeom>
        </p:spPr>
      </p:pic>
      <p:pic>
        <p:nvPicPr>
          <p:cNvPr id="19" name="Рисунок 18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C4894F07-F3EB-4AE3-B319-9270CDBFACE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816251" y="3280611"/>
            <a:ext cx="422672" cy="422672"/>
          </a:xfrm>
          <a:prstGeom prst="rect">
            <a:avLst/>
          </a:prstGeom>
        </p:spPr>
      </p:pic>
      <p:pic>
        <p:nvPicPr>
          <p:cNvPr id="20" name="Рисунок 19" descr="Офисный рабочий женский со сплошной заливкой">
            <a:extLst>
              <a:ext uri="{FF2B5EF4-FFF2-40B4-BE49-F238E27FC236}">
                <a16:creationId xmlns:a16="http://schemas.microsoft.com/office/drawing/2014/main" id="{E768D267-9D31-4629-E9A8-0FDF076F3D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59049" y="3362329"/>
            <a:ext cx="422672" cy="422672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7CB3293B-E9D8-A150-314A-2C10B96FCB18}"/>
              </a:ext>
            </a:extLst>
          </p:cNvPr>
          <p:cNvGrpSpPr/>
          <p:nvPr/>
        </p:nvGrpSpPr>
        <p:grpSpPr>
          <a:xfrm rot="10800000">
            <a:off x="9572871" y="2248018"/>
            <a:ext cx="1632807" cy="952573"/>
            <a:chOff x="2066898" y="2809817"/>
            <a:chExt cx="1632807" cy="952573"/>
          </a:xfrm>
        </p:grpSpPr>
        <p:sp>
          <p:nvSpPr>
            <p:cNvPr id="26" name="Полилиния: фигура 25">
              <a:extLst>
                <a:ext uri="{FF2B5EF4-FFF2-40B4-BE49-F238E27FC236}">
                  <a16:creationId xmlns:a16="http://schemas.microsoft.com/office/drawing/2014/main" id="{7163CF51-B249-1A9D-98EF-FED11DFDB5E9}"/>
                </a:ext>
              </a:extLst>
            </p:cNvPr>
            <p:cNvSpPr/>
            <p:nvPr/>
          </p:nvSpPr>
          <p:spPr>
            <a:xfrm>
              <a:off x="2786133" y="3007144"/>
              <a:ext cx="791932" cy="485775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285E1B12-50CF-14CE-0537-FD1C24054C2A}"/>
                </a:ext>
              </a:extLst>
            </p:cNvPr>
            <p:cNvSpPr/>
            <p:nvPr/>
          </p:nvSpPr>
          <p:spPr>
            <a:xfrm>
              <a:off x="2216976" y="2922184"/>
              <a:ext cx="1369741" cy="840206"/>
            </a:xfrm>
            <a:custGeom>
              <a:avLst/>
              <a:gdLst>
                <a:gd name="connsiteX0" fmla="*/ 1357 w 791932"/>
                <a:gd name="connsiteY0" fmla="*/ 0 h 485775"/>
                <a:gd name="connsiteX1" fmla="*/ 125182 w 791932"/>
                <a:gd name="connsiteY1" fmla="*/ 395287 h 485775"/>
                <a:gd name="connsiteX2" fmla="*/ 791932 w 791932"/>
                <a:gd name="connsiteY2" fmla="*/ 485775 h 485775"/>
                <a:gd name="connsiteX3" fmla="*/ 791932 w 791932"/>
                <a:gd name="connsiteY3" fmla="*/ 48577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1932" h="485775">
                  <a:moveTo>
                    <a:pt x="1357" y="0"/>
                  </a:moveTo>
                  <a:cubicBezTo>
                    <a:pt x="-2612" y="157162"/>
                    <a:pt x="-6581" y="314325"/>
                    <a:pt x="125182" y="395287"/>
                  </a:cubicBezTo>
                  <a:cubicBezTo>
                    <a:pt x="256945" y="476250"/>
                    <a:pt x="791932" y="485775"/>
                    <a:pt x="791932" y="485775"/>
                  </a:cubicBezTo>
                  <a:lnTo>
                    <a:pt x="791932" y="485775"/>
                  </a:lnTo>
                </a:path>
              </a:pathLst>
            </a:cu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8" name="Рисунок 27" descr="Крышка вверх контур">
              <a:extLst>
                <a:ext uri="{FF2B5EF4-FFF2-40B4-BE49-F238E27FC236}">
                  <a16:creationId xmlns:a16="http://schemas.microsoft.com/office/drawing/2014/main" id="{19CBC6E9-F5AF-60E2-8381-06D0AA7A8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 rot="5400000">
              <a:off x="3394788" y="3340317"/>
              <a:ext cx="304917" cy="304917"/>
            </a:xfrm>
            <a:prstGeom prst="rect">
              <a:avLst/>
            </a:prstGeom>
          </p:spPr>
        </p:pic>
        <p:pic>
          <p:nvPicPr>
            <p:cNvPr id="29" name="Рисунок 28" descr="Крышка вверх контур">
              <a:extLst>
                <a:ext uri="{FF2B5EF4-FFF2-40B4-BE49-F238E27FC236}">
                  <a16:creationId xmlns:a16="http://schemas.microsoft.com/office/drawing/2014/main" id="{EB39C293-E1BB-EBD3-F04D-2DD47DA09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066898" y="2809817"/>
              <a:ext cx="304917" cy="304917"/>
            </a:xfrm>
            <a:prstGeom prst="rect">
              <a:avLst/>
            </a:prstGeom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CEC660D9-7AF0-2F5F-DBDB-F57774017CFA}"/>
              </a:ext>
            </a:extLst>
          </p:cNvPr>
          <p:cNvSpPr txBox="1"/>
          <p:nvPr/>
        </p:nvSpPr>
        <p:spPr>
          <a:xfrm>
            <a:off x="207308" y="520335"/>
            <a:ext cx="31247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Montserrat SemiBold" pitchFamily="2" charset="-52"/>
              </a:rPr>
              <a:t>Работа в ФРГУ 3.0</a:t>
            </a:r>
          </a:p>
        </p:txBody>
      </p:sp>
      <p:pic>
        <p:nvPicPr>
          <p:cNvPr id="1104" name="Рисунок 1103">
            <a:extLst>
              <a:ext uri="{FF2B5EF4-FFF2-40B4-BE49-F238E27FC236}">
                <a16:creationId xmlns:a16="http://schemas.microsoft.com/office/drawing/2014/main" id="{328A1F27-745C-BA45-57B6-A3A1F9A5435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7085" y="1178492"/>
            <a:ext cx="3024293" cy="292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50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77A914-C038-2FFD-2829-92C9411D4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76E6B4E-B4E0-A41F-B596-1E2CBD034C17}"/>
              </a:ext>
            </a:extLst>
          </p:cNvPr>
          <p:cNvSpPr/>
          <p:nvPr/>
        </p:nvSpPr>
        <p:spPr>
          <a:xfrm>
            <a:off x="640080" y="2882572"/>
            <a:ext cx="5534520" cy="810458"/>
          </a:xfrm>
          <a:prstGeom prst="roundRect">
            <a:avLst>
              <a:gd name="adj" fmla="val 25556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4FCD0B4D-9016-EBA3-8247-54F5289226BB}"/>
              </a:ext>
            </a:extLst>
          </p:cNvPr>
          <p:cNvSpPr/>
          <p:nvPr/>
        </p:nvSpPr>
        <p:spPr>
          <a:xfrm>
            <a:off x="618846" y="3841798"/>
            <a:ext cx="5534520" cy="810458"/>
          </a:xfrm>
          <a:prstGeom prst="roundRect">
            <a:avLst>
              <a:gd name="adj" fmla="val 25556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D2D91CC-F724-B3D8-B995-BEF5A0A63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6CBF142D-3CB9-81CE-0337-EB7049CE3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708718"/>
            <a:ext cx="4179127" cy="10242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Карточка услуги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AE3B2B-270B-9DD3-247A-9BD98D80ABFE}"/>
              </a:ext>
            </a:extLst>
          </p:cNvPr>
          <p:cNvSpPr txBox="1"/>
          <p:nvPr/>
        </p:nvSpPr>
        <p:spPr>
          <a:xfrm>
            <a:off x="561480" y="1189534"/>
            <a:ext cx="56131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tserrat" pitchFamily="2" charset="-52"/>
              </a:rPr>
              <a:t>Карточка услуги – первая стадия разработки административного регламента в ФРГУ 3.0.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8EBE19-47CA-03D9-83C8-30178070564F}"/>
              </a:ext>
            </a:extLst>
          </p:cNvPr>
          <p:cNvSpPr txBox="1"/>
          <p:nvPr/>
        </p:nvSpPr>
        <p:spPr>
          <a:xfrm>
            <a:off x="718680" y="2969000"/>
            <a:ext cx="5316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latin typeface="Montserrat" pitchFamily="2" charset="-52"/>
              </a:rPr>
              <a:t>перенос сведений об услуге из предыдущей </a:t>
            </a:r>
            <a:br>
              <a:rPr lang="en-US" sz="1600" dirty="0">
                <a:latin typeface="Montserrat" pitchFamily="2" charset="-52"/>
              </a:rPr>
            </a:br>
            <a:r>
              <a:rPr lang="ru-RU" sz="1600" dirty="0">
                <a:latin typeface="Montserrat" pitchFamily="2" charset="-52"/>
              </a:rPr>
              <a:t>версии системы (ФРГУ 1.0, ФРГУ 2.0)</a:t>
            </a:r>
          </a:p>
          <a:p>
            <a:endParaRPr lang="ru-RU" sz="1600" dirty="0">
              <a:latin typeface="Montserrat" pitchFamily="2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3BDB0CD-FF21-05A4-58CA-FF38A06FBADF}"/>
              </a:ext>
            </a:extLst>
          </p:cNvPr>
          <p:cNvSpPr txBox="1"/>
          <p:nvPr/>
        </p:nvSpPr>
        <p:spPr>
          <a:xfrm>
            <a:off x="697446" y="3975509"/>
            <a:ext cx="53773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заполнение сведений об услуге «с нуля»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8B6FEA5-99FB-84E9-A494-495EA8B30D3C}"/>
              </a:ext>
            </a:extLst>
          </p:cNvPr>
          <p:cNvSpPr txBox="1"/>
          <p:nvPr/>
        </p:nvSpPr>
        <p:spPr>
          <a:xfrm>
            <a:off x="4118609" y="2605573"/>
            <a:ext cx="23121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i="1" dirty="0">
                <a:solidFill>
                  <a:schemeClr val="accent2">
                    <a:lumMod val="75000"/>
                  </a:schemeClr>
                </a:solidFill>
                <a:latin typeface="Montserrat" pitchFamily="2" charset="-52"/>
              </a:rPr>
              <a:t>Рекомендуемый способ</a:t>
            </a:r>
            <a:endParaRPr lang="ru-RU" sz="1600" dirty="0">
              <a:latin typeface="Montserrat" pitchFamily="2" charset="-5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56F6C4-1308-9B88-82F7-E66C2D0A605B}"/>
              </a:ext>
            </a:extLst>
          </p:cNvPr>
          <p:cNvSpPr txBox="1"/>
          <p:nvPr/>
        </p:nvSpPr>
        <p:spPr>
          <a:xfrm>
            <a:off x="3788411" y="5137830"/>
            <a:ext cx="26517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ontserrat Black" pitchFamily="2" charset="-52"/>
              </a:rPr>
              <a:t>10-15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ontserrat Black" pitchFamily="2" charset="-52"/>
              </a:rPr>
              <a:t> </a:t>
            </a:r>
            <a:r>
              <a:rPr kumimoji="0" lang="ru-RU" sz="20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Montserrat ExtraBold" pitchFamily="2" charset="-52"/>
              </a:rPr>
              <a:t>полей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Montserrat ExtraBold" pitchFamily="2" charset="-52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CCD5F4-F877-D6B5-E36D-081FC19AC4AD}"/>
              </a:ext>
            </a:extLst>
          </p:cNvPr>
          <p:cNvSpPr txBox="1"/>
          <p:nvPr/>
        </p:nvSpPr>
        <p:spPr>
          <a:xfrm>
            <a:off x="3788411" y="5747579"/>
            <a:ext cx="28861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количество варьируется </a:t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для разных типов услуг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30AEE0-6CB9-CAC2-8426-4707E7ED35B8}"/>
              </a:ext>
            </a:extLst>
          </p:cNvPr>
          <p:cNvSpPr txBox="1"/>
          <p:nvPr/>
        </p:nvSpPr>
        <p:spPr>
          <a:xfrm>
            <a:off x="7275134" y="1188725"/>
            <a:ext cx="4955301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None/>
            </a:pPr>
            <a:r>
              <a:rPr lang="ru-RU" sz="14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Тип услуги</a:t>
            </a: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Полное наименование услуги</a:t>
            </a:r>
            <a:endParaRPr lang="ru-RU" sz="1400" b="1" kern="0" dirty="0">
              <a:solidFill>
                <a:srgbClr val="000000"/>
              </a:solidFill>
              <a:latin typeface="Montserrat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Краткое наименование услуги</a:t>
            </a:r>
            <a:endParaRPr lang="ru-RU" sz="1400" b="1" kern="0" dirty="0">
              <a:solidFill>
                <a:srgbClr val="000000"/>
              </a:solidFill>
              <a:latin typeface="Montserrat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ли услуга типовой?</a:t>
            </a:r>
            <a:r>
              <a:rPr lang="ru-RU" sz="1400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ru-RU" sz="1400" b="1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Наименование типовой услуги</a:t>
            </a: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chemeClr val="bg1">
                    <a:lumMod val="50000"/>
                  </a:schemeClr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Административный уровень полномочий</a:t>
            </a:r>
            <a:endParaRPr lang="ru-RU" sz="1400" kern="100" dirty="0">
              <a:solidFill>
                <a:schemeClr val="bg1">
                  <a:lumMod val="50000"/>
                </a:schemeClr>
              </a:solidFill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Орган, разрабатывающий регламент</a:t>
            </a:r>
            <a:r>
              <a:rPr lang="ru-RU" sz="1400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Органы, ответственные за совместную разработку административного регламента</a:t>
            </a: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Административный уровень предоставления</a:t>
            </a: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Тип полномочий</a:t>
            </a: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Тип переданных полномочий</a:t>
            </a:r>
          </a:p>
          <a:p>
            <a:pPr>
              <a:spcAft>
                <a:spcPts val="1200"/>
              </a:spcAft>
              <a:buNone/>
            </a:pPr>
            <a:r>
              <a:rPr lang="ru-RU" sz="1400" b="1" kern="0" dirty="0">
                <a:solidFill>
                  <a:srgbClr val="000000"/>
                </a:solidFill>
                <a:effectLst/>
                <a:latin typeface="Montserrat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НПА, которыми установлены полномочия на предоставление услуги</a:t>
            </a:r>
            <a:endParaRPr lang="ru-RU" sz="1400" b="1" kern="0" dirty="0">
              <a:solidFill>
                <a:srgbClr val="000000"/>
              </a:solidFill>
              <a:latin typeface="Montserrat" pitchFamily="2" charset="-52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1200"/>
              </a:spcAft>
            </a:pPr>
            <a:r>
              <a:rPr lang="ru-RU" sz="1400" b="1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Идентификатор ФРГУ 1.0</a:t>
            </a:r>
          </a:p>
          <a:p>
            <a:pPr>
              <a:spcAft>
                <a:spcPts val="1200"/>
              </a:spcAft>
            </a:pPr>
            <a:r>
              <a:rPr lang="ru-RU" sz="1400" b="1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Идентификатор ФРГУ 2.0</a:t>
            </a:r>
          </a:p>
        </p:txBody>
      </p:sp>
      <p:pic>
        <p:nvPicPr>
          <p:cNvPr id="39" name="Рисунок 38" descr="Блокировка со сплошной заливкой">
            <a:extLst>
              <a:ext uri="{FF2B5EF4-FFF2-40B4-BE49-F238E27FC236}">
                <a16:creationId xmlns:a16="http://schemas.microsoft.com/office/drawing/2014/main" id="{C4C65431-0610-709F-A1C9-5FD3772E6C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73320" y="3076336"/>
            <a:ext cx="184524" cy="184524"/>
          </a:xfrm>
          <a:prstGeom prst="rect">
            <a:avLst/>
          </a:prstGeom>
        </p:spPr>
      </p:pic>
      <p:pic>
        <p:nvPicPr>
          <p:cNvPr id="49" name="Рисунок 48" descr="Блокировка со сплошной заливкой">
            <a:extLst>
              <a:ext uri="{FF2B5EF4-FFF2-40B4-BE49-F238E27FC236}">
                <a16:creationId xmlns:a16="http://schemas.microsoft.com/office/drawing/2014/main" id="{92DA0B53-2A6E-71F0-B8DA-97007CF16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46664" y="4738341"/>
            <a:ext cx="184524" cy="184524"/>
          </a:xfrm>
          <a:prstGeom prst="rect">
            <a:avLst/>
          </a:prstGeom>
        </p:spPr>
      </p:pic>
      <p:pic>
        <p:nvPicPr>
          <p:cNvPr id="50" name="Рисунок 49" descr="Блокировка со сплошной заливкой">
            <a:extLst>
              <a:ext uri="{FF2B5EF4-FFF2-40B4-BE49-F238E27FC236}">
                <a16:creationId xmlns:a16="http://schemas.microsoft.com/office/drawing/2014/main" id="{C2937E2A-AC02-9B87-D7D4-C692143C2E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744" y="5114538"/>
            <a:ext cx="184524" cy="184524"/>
          </a:xfrm>
          <a:prstGeom prst="rect">
            <a:avLst/>
          </a:prstGeom>
        </p:spPr>
      </p:pic>
      <p:sp>
        <p:nvSpPr>
          <p:cNvPr id="51" name="Заголовок 2">
            <a:extLst>
              <a:ext uri="{FF2B5EF4-FFF2-40B4-BE49-F238E27FC236}">
                <a16:creationId xmlns:a16="http://schemas.microsoft.com/office/drawing/2014/main" id="{BEB6D29E-7DAF-6C41-17B9-097148B7DBCC}"/>
              </a:ext>
            </a:extLst>
          </p:cNvPr>
          <p:cNvSpPr txBox="1">
            <a:spLocks/>
          </p:cNvSpPr>
          <p:nvPr/>
        </p:nvSpPr>
        <p:spPr>
          <a:xfrm>
            <a:off x="7275134" y="719175"/>
            <a:ext cx="4179127" cy="10242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ts val="3320"/>
              </a:lnSpc>
              <a:spcBef>
                <a:spcPct val="0"/>
              </a:spcBef>
              <a:buNone/>
              <a:defRPr sz="3200" b="1" i="0" kern="1200">
                <a:solidFill>
                  <a:schemeClr val="tx1"/>
                </a:solidFill>
                <a:latin typeface="Montserrat SemiBold" pitchFamily="2" charset="0"/>
                <a:ea typeface="+mj-ea"/>
                <a:cs typeface="+mj-cs"/>
              </a:defRPr>
            </a:lvl1pPr>
          </a:lstStyle>
          <a:p>
            <a:pPr lvl="0">
              <a:lnSpc>
                <a:spcPct val="90000"/>
              </a:lnSpc>
            </a:pPr>
            <a:r>
              <a:rPr lang="ru-RU" sz="2000" dirty="0"/>
              <a:t>Поля карточки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4EC368-339C-31D0-B8F6-EF63DD2C027C}"/>
              </a:ext>
            </a:extLst>
          </p:cNvPr>
          <p:cNvSpPr txBox="1"/>
          <p:nvPr/>
        </p:nvSpPr>
        <p:spPr>
          <a:xfrm>
            <a:off x="531217" y="2197428"/>
            <a:ext cx="61150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+mn-ea"/>
                <a:cs typeface="+mn-cs"/>
              </a:rPr>
              <a:t>Варианты заполнения: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18C75FC-CE7F-CBD8-4EB2-8D12340EEAF2}"/>
              </a:ext>
            </a:extLst>
          </p:cNvPr>
          <p:cNvCxnSpPr>
            <a:cxnSpLocks/>
          </p:cNvCxnSpPr>
          <p:nvPr/>
        </p:nvCxnSpPr>
        <p:spPr>
          <a:xfrm>
            <a:off x="3898900" y="5711857"/>
            <a:ext cx="31369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3868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093BE-C3C7-E77A-8A58-3D56CB46C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E6A5082-CEB6-6541-3273-75A01B203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24907ECD-824B-548F-7498-33B2380F3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Краткое наименование услуги</a:t>
            </a:r>
          </a:p>
        </p:txBody>
      </p:sp>
      <p:pic>
        <p:nvPicPr>
          <p:cNvPr id="26" name="Рисунок 25" descr="флажок установлен со сплошной заливкой">
            <a:extLst>
              <a:ext uri="{FF2B5EF4-FFF2-40B4-BE49-F238E27FC236}">
                <a16:creationId xmlns:a16="http://schemas.microsoft.com/office/drawing/2014/main" id="{22DAF808-2E90-F7BA-389A-4E0196D33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7534" y="2525360"/>
            <a:ext cx="355355" cy="35535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F925F6B-F767-DE68-FBA5-DD8E409E6490}"/>
              </a:ext>
            </a:extLst>
          </p:cNvPr>
          <p:cNvSpPr txBox="1"/>
          <p:nvPr/>
        </p:nvSpPr>
        <p:spPr>
          <a:xfrm>
            <a:off x="6802889" y="2532639"/>
            <a:ext cx="4022963" cy="604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Не содержит аббревиатур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Специфична, передает смысл услуги</a:t>
            </a:r>
          </a:p>
        </p:txBody>
      </p:sp>
      <p:pic>
        <p:nvPicPr>
          <p:cNvPr id="29" name="Рисунок 28" descr="флажок установлен со сплошной заливкой">
            <a:extLst>
              <a:ext uri="{FF2B5EF4-FFF2-40B4-BE49-F238E27FC236}">
                <a16:creationId xmlns:a16="http://schemas.microsoft.com/office/drawing/2014/main" id="{6EF1B7FD-59C0-300B-5EFD-D2EF0145E4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7534" y="2863659"/>
            <a:ext cx="355355" cy="355355"/>
          </a:xfrm>
          <a:prstGeom prst="rect">
            <a:avLst/>
          </a:prstGeom>
        </p:spPr>
      </p:pic>
      <p:pic>
        <p:nvPicPr>
          <p:cNvPr id="16" name="Рисунок 15" descr="флажок установлен со сплошной заливкой">
            <a:extLst>
              <a:ext uri="{FF2B5EF4-FFF2-40B4-BE49-F238E27FC236}">
                <a16:creationId xmlns:a16="http://schemas.microsoft.com/office/drawing/2014/main" id="{C945F9A4-FA8B-F8A1-F998-B43950966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7533" y="4221082"/>
            <a:ext cx="355355" cy="35535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8BF9196-CDB3-CE7E-D0E9-279D7FB15009}"/>
              </a:ext>
            </a:extLst>
          </p:cNvPr>
          <p:cNvSpPr txBox="1"/>
          <p:nvPr/>
        </p:nvSpPr>
        <p:spPr>
          <a:xfrm>
            <a:off x="1097160" y="2220872"/>
            <a:ext cx="3667608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kern="100" dirty="0">
                <a:latin typeface="Montserrat" pitchFamily="2" charset="-52"/>
                <a:cs typeface="Times New Roman" panose="02020603050405020304" pitchFamily="18" charset="0"/>
              </a:rPr>
              <a:t>Аббревиатуры</a:t>
            </a:r>
          </a:p>
          <a:p>
            <a:r>
              <a:rPr lang="ru-RU" sz="1400" kern="100" dirty="0">
                <a:latin typeface="Montserrat" pitchFamily="2" charset="-52"/>
                <a:cs typeface="Times New Roman" panose="02020603050405020304" pitchFamily="18" charset="0"/>
              </a:rPr>
              <a:t>ДГВП, СПГ...</a:t>
            </a:r>
          </a:p>
          <a:p>
            <a:endParaRPr lang="ru-RU" sz="1400" kern="100" dirty="0">
              <a:latin typeface="Montserrat" pitchFamily="2" charset="-52"/>
              <a:cs typeface="Times New Roman" panose="02020603050405020304" pitchFamily="18" charset="0"/>
            </a:endParaRPr>
          </a:p>
          <a:p>
            <a:r>
              <a:rPr lang="ru-RU" sz="1400" b="1" kern="100" dirty="0">
                <a:latin typeface="Montserrat" pitchFamily="2" charset="-52"/>
                <a:cs typeface="Times New Roman" panose="02020603050405020304" pitchFamily="18" charset="0"/>
              </a:rPr>
              <a:t>Не отражает специфику услуги</a:t>
            </a:r>
          </a:p>
          <a:p>
            <a:r>
              <a:rPr lang="ru-RU" sz="1400" kern="100" dirty="0">
                <a:latin typeface="Montserrat" pitchFamily="2" charset="-52"/>
                <a:cs typeface="Times New Roman" panose="02020603050405020304" pitchFamily="18" charset="0"/>
              </a:rPr>
              <a:t>Лицензирование деятельности</a:t>
            </a:r>
          </a:p>
          <a:p>
            <a:r>
              <a:rPr lang="ru-RU" sz="1400" kern="100" dirty="0">
                <a:latin typeface="Montserrat" pitchFamily="2" charset="-52"/>
                <a:cs typeface="Times New Roman" panose="02020603050405020304" pitchFamily="18" charset="0"/>
              </a:rPr>
              <a:t>Маломерные суда</a:t>
            </a:r>
          </a:p>
          <a:p>
            <a:r>
              <a:rPr lang="ru-RU" sz="1400" kern="100" dirty="0">
                <a:latin typeface="Montserrat" pitchFamily="2" charset="-52"/>
                <a:cs typeface="Times New Roman" panose="02020603050405020304" pitchFamily="18" charset="0"/>
              </a:rPr>
              <a:t>Выписка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03B024C-E80B-0B26-2831-9D2C395DD20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212" r="34205" b="87728"/>
          <a:stretch/>
        </p:blipFill>
        <p:spPr>
          <a:xfrm>
            <a:off x="6955536" y="311523"/>
            <a:ext cx="1498387" cy="45127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76EE5C22-5122-4B67-7411-AE3E8930EC6A}"/>
              </a:ext>
            </a:extLst>
          </p:cNvPr>
          <p:cNvSpPr txBox="1"/>
          <p:nvPr/>
        </p:nvSpPr>
        <p:spPr>
          <a:xfrm>
            <a:off x="7120744" y="705641"/>
            <a:ext cx="2782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Montserrat Medium" pitchFamily="2" charset="-52"/>
              </a:rPr>
              <a:t>отображается на ЕПГУ </a:t>
            </a:r>
          </a:p>
          <a:p>
            <a:r>
              <a:rPr lang="ru-RU" sz="1400" dirty="0">
                <a:latin typeface="Montserrat Medium" pitchFamily="2" charset="-52"/>
              </a:rPr>
              <a:t>видно заявителю</a:t>
            </a:r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91B7B70C-6D0D-50E5-00FE-7DEBFEEC3248}"/>
              </a:ext>
            </a:extLst>
          </p:cNvPr>
          <p:cNvSpPr/>
          <p:nvPr/>
        </p:nvSpPr>
        <p:spPr>
          <a:xfrm>
            <a:off x="6487928" y="3760591"/>
            <a:ext cx="1648842" cy="33702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DC8F5E4B-496B-AAB5-C515-684B44A50F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293" t="46925" r="19464" b="6319"/>
          <a:stretch/>
        </p:blipFill>
        <p:spPr>
          <a:xfrm>
            <a:off x="6425579" y="431536"/>
            <a:ext cx="695165" cy="696411"/>
          </a:xfrm>
          <a:prstGeom prst="ellipse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5A141F0-6AB5-7344-49A4-B92D25CB6D9E}"/>
              </a:ext>
            </a:extLst>
          </p:cNvPr>
          <p:cNvSpPr txBox="1"/>
          <p:nvPr/>
        </p:nvSpPr>
        <p:spPr>
          <a:xfrm>
            <a:off x="6802889" y="4231490"/>
            <a:ext cx="4022963" cy="289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Дублирует полное наименование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BB8CDA8-320D-EAC1-CE32-0B05C8EF932B}"/>
              </a:ext>
            </a:extLst>
          </p:cNvPr>
          <p:cNvSpPr txBox="1"/>
          <p:nvPr/>
        </p:nvSpPr>
        <p:spPr>
          <a:xfrm>
            <a:off x="6705999" y="3747093"/>
            <a:ext cx="11869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Вариант 2</a:t>
            </a:r>
          </a:p>
        </p:txBody>
      </p:sp>
      <p:pic>
        <p:nvPicPr>
          <p:cNvPr id="38" name="Рисунок 37" descr="Флажок с крестиком со сплошной заливкой">
            <a:extLst>
              <a:ext uri="{FF2B5EF4-FFF2-40B4-BE49-F238E27FC236}">
                <a16:creationId xmlns:a16="http://schemas.microsoft.com/office/drawing/2014/main" id="{9B8DED14-FC42-F089-9FB8-D718424B0D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364" y="2837224"/>
            <a:ext cx="355355" cy="355355"/>
          </a:xfrm>
          <a:prstGeom prst="rect">
            <a:avLst/>
          </a:prstGeom>
        </p:spPr>
      </p:pic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CC3BDA48-72DD-44E2-5FC7-D9E9ADFD36AB}"/>
              </a:ext>
            </a:extLst>
          </p:cNvPr>
          <p:cNvSpPr/>
          <p:nvPr/>
        </p:nvSpPr>
        <p:spPr>
          <a:xfrm>
            <a:off x="6447533" y="2165379"/>
            <a:ext cx="1648842" cy="337026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794EB3F-01CA-444D-E7CE-40FA82FC7595}"/>
              </a:ext>
            </a:extLst>
          </p:cNvPr>
          <p:cNvSpPr txBox="1"/>
          <p:nvPr/>
        </p:nvSpPr>
        <p:spPr>
          <a:xfrm>
            <a:off x="6665604" y="2151881"/>
            <a:ext cx="1186932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kern="100" dirty="0">
                <a:solidFill>
                  <a:schemeClr val="accent1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Вариант 1</a:t>
            </a:r>
          </a:p>
        </p:txBody>
      </p:sp>
      <p:pic>
        <p:nvPicPr>
          <p:cNvPr id="42" name="Рисунок 41" descr="Флажок с крестиком со сплошной заливкой">
            <a:extLst>
              <a:ext uri="{FF2B5EF4-FFF2-40B4-BE49-F238E27FC236}">
                <a16:creationId xmlns:a16="http://schemas.microsoft.com/office/drawing/2014/main" id="{CD81CBEB-A793-5C3D-094B-80171C6F0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365" y="2211820"/>
            <a:ext cx="355355" cy="355355"/>
          </a:xfrm>
          <a:prstGeom prst="rect">
            <a:avLst/>
          </a:prstGeom>
        </p:spPr>
      </p:pic>
      <p:pic>
        <p:nvPicPr>
          <p:cNvPr id="43" name="Рисунок 42" descr="Флажок с крестиком со сплошной заливкой">
            <a:extLst>
              <a:ext uri="{FF2B5EF4-FFF2-40B4-BE49-F238E27FC236}">
                <a16:creationId xmlns:a16="http://schemas.microsoft.com/office/drawing/2014/main" id="{23E4B540-D35D-FE6E-6CEB-59A6680166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1805" y="1613523"/>
            <a:ext cx="355355" cy="35535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3FF0B64B-A5EF-C206-1F8A-C399E3C0F9CC}"/>
              </a:ext>
            </a:extLst>
          </p:cNvPr>
          <p:cNvSpPr txBox="1"/>
          <p:nvPr/>
        </p:nvSpPr>
        <p:spPr>
          <a:xfrm>
            <a:off x="1097160" y="1623961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Отказ в согласовании</a:t>
            </a:r>
          </a:p>
        </p:txBody>
      </p:sp>
      <p:pic>
        <p:nvPicPr>
          <p:cNvPr id="45" name="Рисунок 44" descr="флажок установлен со сплошной заливкой">
            <a:extLst>
              <a:ext uri="{FF2B5EF4-FFF2-40B4-BE49-F238E27FC236}">
                <a16:creationId xmlns:a16="http://schemas.microsoft.com/office/drawing/2014/main" id="{92006C59-A82A-115B-EE89-74AEF590B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469384" y="1609424"/>
            <a:ext cx="355355" cy="355355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EF152F2-D236-74DC-E02B-C48D5FF8FE79}"/>
              </a:ext>
            </a:extLst>
          </p:cNvPr>
          <p:cNvSpPr txBox="1"/>
          <p:nvPr/>
        </p:nvSpPr>
        <p:spPr>
          <a:xfrm>
            <a:off x="6802889" y="1631817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Корректный вариант</a:t>
            </a:r>
          </a:p>
        </p:txBody>
      </p:sp>
    </p:spTree>
    <p:extLst>
      <p:ext uri="{BB962C8B-B14F-4D97-AF65-F5344CB8AC3E}">
        <p14:creationId xmlns:p14="http://schemas.microsoft.com/office/powerpoint/2010/main" val="451725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71A9D-EEE8-7B1B-BAB5-22729D273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9AC6ACE-DDBE-8815-D385-BFD897983FCC}"/>
              </a:ext>
            </a:extLst>
          </p:cNvPr>
          <p:cNvSpPr/>
          <p:nvPr/>
        </p:nvSpPr>
        <p:spPr>
          <a:xfrm>
            <a:off x="0" y="2645124"/>
            <a:ext cx="12192000" cy="42128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5B1641-23AD-C13F-B948-3E0E2A13A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id="{3F5B6EF5-3359-E190-615E-6164656C1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480" y="680209"/>
            <a:ext cx="7590953" cy="48819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Формулировка наименования НПА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A8E90D-BE0F-C713-8502-EFFBC8B8E6D0}"/>
              </a:ext>
            </a:extLst>
          </p:cNvPr>
          <p:cNvSpPr txBox="1"/>
          <p:nvPr/>
        </p:nvSpPr>
        <p:spPr>
          <a:xfrm>
            <a:off x="561480" y="3042365"/>
            <a:ext cx="609600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solidFill>
                  <a:schemeClr val="bg1"/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Корректная формулировка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F148C5-CF6F-3990-9C4F-5AEE2A4BD28C}"/>
              </a:ext>
            </a:extLst>
          </p:cNvPr>
          <p:cNvSpPr txBox="1"/>
          <p:nvPr/>
        </p:nvSpPr>
        <p:spPr>
          <a:xfrm>
            <a:off x="561482" y="4044469"/>
            <a:ext cx="67972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buNone/>
            </a:pPr>
            <a:r>
              <a:rPr lang="ru-RU" sz="1600" kern="100" dirty="0">
                <a:solidFill>
                  <a:schemeClr val="bg1"/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Указ Президента Российской Федерации от 21.12.2016 № 699 </a:t>
            </a:r>
            <a:br>
              <a:rPr lang="ru-RU" sz="1600" kern="100" dirty="0">
                <a:solidFill>
                  <a:schemeClr val="bg1"/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ru-RU" sz="1600" kern="100" dirty="0">
                <a:solidFill>
                  <a:schemeClr val="bg1"/>
                </a:solidFill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"Об утверждении Положения о Министерстве внутренних дел Российской Федерации и Типового положения о территориальном органе Министерства внутренних дел Российской Федерации по субъекту Российской Федерации"</a:t>
            </a:r>
          </a:p>
        </p:txBody>
      </p:sp>
      <p:sp>
        <p:nvSpPr>
          <p:cNvPr id="12" name="Правая круглая скобка 11">
            <a:extLst>
              <a:ext uri="{FF2B5EF4-FFF2-40B4-BE49-F238E27FC236}">
                <a16:creationId xmlns:a16="http://schemas.microsoft.com/office/drawing/2014/main" id="{AE5CDFE6-254E-32E3-C024-A8BCB7BF1D85}"/>
              </a:ext>
            </a:extLst>
          </p:cNvPr>
          <p:cNvSpPr/>
          <p:nvPr/>
        </p:nvSpPr>
        <p:spPr>
          <a:xfrm rot="16200000">
            <a:off x="2813185" y="1853582"/>
            <a:ext cx="135599" cy="4517369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авая круглая скобка 12">
            <a:extLst>
              <a:ext uri="{FF2B5EF4-FFF2-40B4-BE49-F238E27FC236}">
                <a16:creationId xmlns:a16="http://schemas.microsoft.com/office/drawing/2014/main" id="{19C51661-12E3-7F93-DF29-BB59EFA50C19}"/>
              </a:ext>
            </a:extLst>
          </p:cNvPr>
          <p:cNvSpPr/>
          <p:nvPr/>
        </p:nvSpPr>
        <p:spPr>
          <a:xfrm rot="16200000">
            <a:off x="5700527" y="3529080"/>
            <a:ext cx="135600" cy="1166369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авая круглая скобка 13">
            <a:extLst>
              <a:ext uri="{FF2B5EF4-FFF2-40B4-BE49-F238E27FC236}">
                <a16:creationId xmlns:a16="http://schemas.microsoft.com/office/drawing/2014/main" id="{C2192517-F3C8-E533-039A-A78899E866FA}"/>
              </a:ext>
            </a:extLst>
          </p:cNvPr>
          <p:cNvSpPr/>
          <p:nvPr/>
        </p:nvSpPr>
        <p:spPr>
          <a:xfrm rot="16200000">
            <a:off x="6764071" y="3667032"/>
            <a:ext cx="135601" cy="890464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авая круглая скобка 14">
            <a:extLst>
              <a:ext uri="{FF2B5EF4-FFF2-40B4-BE49-F238E27FC236}">
                <a16:creationId xmlns:a16="http://schemas.microsoft.com/office/drawing/2014/main" id="{B532AE2E-B958-A046-590E-36460A5AFDA5}"/>
              </a:ext>
            </a:extLst>
          </p:cNvPr>
          <p:cNvSpPr/>
          <p:nvPr/>
        </p:nvSpPr>
        <p:spPr>
          <a:xfrm rot="16200000" flipH="1">
            <a:off x="3395175" y="1588507"/>
            <a:ext cx="1109054" cy="6654804"/>
          </a:xfrm>
          <a:prstGeom prst="rightBracket">
            <a:avLst>
              <a:gd name="adj" fmla="val 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B929E2-BACC-70D8-1A69-BDD38C14420B}"/>
              </a:ext>
            </a:extLst>
          </p:cNvPr>
          <p:cNvSpPr txBox="1"/>
          <p:nvPr/>
        </p:nvSpPr>
        <p:spPr>
          <a:xfrm>
            <a:off x="549636" y="3689111"/>
            <a:ext cx="3807320" cy="35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kern="100" dirty="0">
                <a:solidFill>
                  <a:srgbClr val="FFFF00"/>
                </a:solidFill>
                <a:latin typeface="Montserrat" pitchFamily="2" charset="-52"/>
                <a:cs typeface="Times New Roman" panose="02020603050405020304" pitchFamily="18" charset="0"/>
              </a:rPr>
              <a:t>Вид акта и орган, издавший его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84D620-C481-B62F-10D3-9DCE2E5CD191}"/>
              </a:ext>
            </a:extLst>
          </p:cNvPr>
          <p:cNvSpPr txBox="1"/>
          <p:nvPr/>
        </p:nvSpPr>
        <p:spPr>
          <a:xfrm>
            <a:off x="5139667" y="3654237"/>
            <a:ext cx="1436366" cy="35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kern="100" dirty="0">
                <a:solidFill>
                  <a:srgbClr val="FFFF00"/>
                </a:solidFill>
                <a:latin typeface="Montserrat" pitchFamily="2" charset="-52"/>
                <a:cs typeface="Times New Roman" panose="02020603050405020304" pitchFamily="18" charset="0"/>
              </a:rPr>
              <a:t>Дата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CCCE53-668B-38CC-F10E-7A8F359C1AB2}"/>
              </a:ext>
            </a:extLst>
          </p:cNvPr>
          <p:cNvSpPr txBox="1"/>
          <p:nvPr/>
        </p:nvSpPr>
        <p:spPr>
          <a:xfrm>
            <a:off x="6321259" y="3641869"/>
            <a:ext cx="1049331" cy="35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kern="100" dirty="0">
                <a:solidFill>
                  <a:srgbClr val="FFFF00"/>
                </a:solidFill>
                <a:latin typeface="Montserrat" pitchFamily="2" charset="-52"/>
                <a:cs typeface="Times New Roman" panose="02020603050405020304" pitchFamily="18" charset="0"/>
              </a:rPr>
              <a:t>Номер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9C0067-8681-0BF0-4A14-ECC2BB847092}"/>
              </a:ext>
            </a:extLst>
          </p:cNvPr>
          <p:cNvSpPr txBox="1"/>
          <p:nvPr/>
        </p:nvSpPr>
        <p:spPr>
          <a:xfrm>
            <a:off x="527489" y="5431996"/>
            <a:ext cx="2480854" cy="355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kern="100" dirty="0">
                <a:solidFill>
                  <a:srgbClr val="FFFF00"/>
                </a:solidFill>
                <a:latin typeface="Montserrat" pitchFamily="2" charset="-52"/>
                <a:cs typeface="Times New Roman" panose="02020603050405020304" pitchFamily="18" charset="0"/>
              </a:rPr>
              <a:t>Наименование акта</a:t>
            </a:r>
          </a:p>
        </p:txBody>
      </p:sp>
      <p:pic>
        <p:nvPicPr>
          <p:cNvPr id="26" name="Рисунок 25" descr="флажок установлен со сплошной заливкой">
            <a:extLst>
              <a:ext uri="{FF2B5EF4-FFF2-40B4-BE49-F238E27FC236}">
                <a16:creationId xmlns:a16="http://schemas.microsoft.com/office/drawing/2014/main" id="{64FE0E4E-40AD-48AF-2E38-09CE248F1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4086" y="4023680"/>
            <a:ext cx="355355" cy="355355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A546D5A-C29D-F923-7AA5-F516BBEC75BF}"/>
              </a:ext>
            </a:extLst>
          </p:cNvPr>
          <p:cNvSpPr txBox="1"/>
          <p:nvPr/>
        </p:nvSpPr>
        <p:spPr>
          <a:xfrm>
            <a:off x="7959441" y="4030959"/>
            <a:ext cx="4022963" cy="2354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В одной записи указан один акт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Вид акта и орган – без сокращений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Дата и номер заполнены корректно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Указано полное наименование акта </a:t>
            </a:r>
            <a:b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</a:br>
            <a: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в кавычках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Нет дополнительных уточнений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600" b="1" kern="100" dirty="0">
              <a:solidFill>
                <a:schemeClr val="bg1"/>
              </a:solidFill>
              <a:latin typeface="Montserrat" pitchFamily="2" charset="-52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DA94EDC-E894-6646-245C-8039C6ADD430}"/>
              </a:ext>
            </a:extLst>
          </p:cNvPr>
          <p:cNvSpPr txBox="1"/>
          <p:nvPr/>
        </p:nvSpPr>
        <p:spPr>
          <a:xfrm>
            <a:off x="7604085" y="3596382"/>
            <a:ext cx="4871441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bg1"/>
                </a:solidFill>
                <a:latin typeface="Montserrat" pitchFamily="2" charset="-52"/>
                <a:cs typeface="Times New Roman" panose="02020603050405020304" pitchFamily="18" charset="0"/>
              </a:rPr>
              <a:t>Формулировка будет согласована, если: </a:t>
            </a:r>
          </a:p>
        </p:txBody>
      </p:sp>
      <p:pic>
        <p:nvPicPr>
          <p:cNvPr id="29" name="Рисунок 28" descr="флажок установлен со сплошной заливкой">
            <a:extLst>
              <a:ext uri="{FF2B5EF4-FFF2-40B4-BE49-F238E27FC236}">
                <a16:creationId xmlns:a16="http://schemas.microsoft.com/office/drawing/2014/main" id="{AE1883A3-FF06-0C33-3785-F6736728F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4086" y="4361979"/>
            <a:ext cx="355355" cy="355355"/>
          </a:xfrm>
          <a:prstGeom prst="rect">
            <a:avLst/>
          </a:prstGeom>
        </p:spPr>
      </p:pic>
      <p:pic>
        <p:nvPicPr>
          <p:cNvPr id="31" name="Рисунок 30" descr="флажок установлен со сплошной заливкой">
            <a:extLst>
              <a:ext uri="{FF2B5EF4-FFF2-40B4-BE49-F238E27FC236}">
                <a16:creationId xmlns:a16="http://schemas.microsoft.com/office/drawing/2014/main" id="{068C4719-269E-12CF-1E9D-A261AD64A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4086" y="4756525"/>
            <a:ext cx="355355" cy="355355"/>
          </a:xfrm>
          <a:prstGeom prst="rect">
            <a:avLst/>
          </a:prstGeom>
        </p:spPr>
      </p:pic>
      <p:pic>
        <p:nvPicPr>
          <p:cNvPr id="3" name="Рисунок 2" descr="флажок установлен со сплошной заливкой">
            <a:extLst>
              <a:ext uri="{FF2B5EF4-FFF2-40B4-BE49-F238E27FC236}">
                <a16:creationId xmlns:a16="http://schemas.microsoft.com/office/drawing/2014/main" id="{F278ECDD-FEC5-00BA-48E3-2A1301A40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4085" y="5114113"/>
            <a:ext cx="355355" cy="3553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7CBFC85-3CAB-8882-C64E-848064B284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101" y="1460846"/>
            <a:ext cx="11245797" cy="891833"/>
          </a:xfrm>
          <a:prstGeom prst="rect">
            <a:avLst/>
          </a:prstGeom>
        </p:spPr>
      </p:pic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A2B83B8-A71A-8868-8E14-FD29EA6CD029}"/>
              </a:ext>
            </a:extLst>
          </p:cNvPr>
          <p:cNvCxnSpPr>
            <a:cxnSpLocks/>
          </p:cNvCxnSpPr>
          <p:nvPr/>
        </p:nvCxnSpPr>
        <p:spPr>
          <a:xfrm flipH="1">
            <a:off x="7194550" y="4354103"/>
            <a:ext cx="92078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08055C6A-F665-B004-E12E-FD2401287264}"/>
              </a:ext>
            </a:extLst>
          </p:cNvPr>
          <p:cNvCxnSpPr>
            <a:cxnSpLocks/>
          </p:cNvCxnSpPr>
          <p:nvPr/>
        </p:nvCxnSpPr>
        <p:spPr>
          <a:xfrm flipH="1">
            <a:off x="612774" y="4353013"/>
            <a:ext cx="92078" cy="0"/>
          </a:xfrm>
          <a:prstGeom prst="line">
            <a:avLst/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флажок установлен со сплошной заливкой">
            <a:extLst>
              <a:ext uri="{FF2B5EF4-FFF2-40B4-BE49-F238E27FC236}">
                <a16:creationId xmlns:a16="http://schemas.microsoft.com/office/drawing/2014/main" id="{5545856C-7C41-0D9C-59AC-6C433C942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04084" y="5681284"/>
            <a:ext cx="355355" cy="35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046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047F7-4EA2-A350-4286-2F2E9576F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ED8EC284-41DD-27AB-718F-ED2614EC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519C58A-6958-BF42-A6AE-1B786EE105C2}" type="slidenum">
              <a:rPr lang="ru-RU" smtClean="0"/>
              <a:pPr/>
              <a:t>9</a:t>
            </a:fld>
            <a:endParaRPr lang="ru-RU"/>
          </a:p>
        </p:txBody>
      </p:sp>
      <p:pic>
        <p:nvPicPr>
          <p:cNvPr id="36" name="Рисунок 35" descr="Флажок с крестиком со сплошной заливкой">
            <a:extLst>
              <a:ext uri="{FF2B5EF4-FFF2-40B4-BE49-F238E27FC236}">
                <a16:creationId xmlns:a16="http://schemas.microsoft.com/office/drawing/2014/main" id="{F29A31B2-C5A3-5D53-ED4D-A64DDF9B7E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272" y="1177785"/>
            <a:ext cx="355355" cy="35535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44FFFC9-8319-CA27-A831-964AC39751BE}"/>
              </a:ext>
            </a:extLst>
          </p:cNvPr>
          <p:cNvSpPr txBox="1"/>
          <p:nvPr/>
        </p:nvSpPr>
        <p:spPr>
          <a:xfrm>
            <a:off x="390272" y="704120"/>
            <a:ext cx="6096000" cy="38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1. В одной записи указан один акт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4CCB72E-A440-D1DF-D0F7-8F21FC021D31}"/>
              </a:ext>
            </a:extLst>
          </p:cNvPr>
          <p:cNvSpPr txBox="1"/>
          <p:nvPr/>
        </p:nvSpPr>
        <p:spPr>
          <a:xfrm>
            <a:off x="745627" y="1188223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Отказ в согласовании</a:t>
            </a: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1D9D36C2-46E1-238F-9CC7-09D2BC151A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272" y="1551940"/>
            <a:ext cx="5553850" cy="714475"/>
          </a:xfrm>
          <a:prstGeom prst="rect">
            <a:avLst/>
          </a:prstGeom>
        </p:spPr>
      </p:pic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id="{5CE37D81-062A-80A1-8DBD-6874936F9256}"/>
              </a:ext>
            </a:extLst>
          </p:cNvPr>
          <p:cNvCxnSpPr>
            <a:cxnSpLocks/>
          </p:cNvCxnSpPr>
          <p:nvPr/>
        </p:nvCxnSpPr>
        <p:spPr>
          <a:xfrm>
            <a:off x="3085720" y="1960261"/>
            <a:ext cx="2348747" cy="0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" name="Рисунок 56" descr="Флажок с крестиком со сплошной заливкой">
            <a:extLst>
              <a:ext uri="{FF2B5EF4-FFF2-40B4-BE49-F238E27FC236}">
                <a16:creationId xmlns:a16="http://schemas.microsoft.com/office/drawing/2014/main" id="{9551ACEE-DC69-9468-2E96-1212B26EE7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0272" y="3896497"/>
            <a:ext cx="355355" cy="355355"/>
          </a:xfrm>
          <a:prstGeom prst="rect">
            <a:avLst/>
          </a:prstGeom>
        </p:spPr>
      </p:pic>
      <p:pic>
        <p:nvPicPr>
          <p:cNvPr id="58" name="Рисунок 57" descr="флажок установлен со сплошной заливкой">
            <a:extLst>
              <a:ext uri="{FF2B5EF4-FFF2-40B4-BE49-F238E27FC236}">
                <a16:creationId xmlns:a16="http://schemas.microsoft.com/office/drawing/2014/main" id="{ACA3BF99-C612-7472-2B57-91E38116C6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218" y="3870951"/>
            <a:ext cx="355355" cy="355355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B2002217-D242-A7F4-659B-2402AF3DB4C9}"/>
              </a:ext>
            </a:extLst>
          </p:cNvPr>
          <p:cNvSpPr txBox="1"/>
          <p:nvPr/>
        </p:nvSpPr>
        <p:spPr>
          <a:xfrm>
            <a:off x="4142723" y="3893344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Корректный вариант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82DD306-DC5B-8C48-8B85-E6D3CD2FD3F3}"/>
              </a:ext>
            </a:extLst>
          </p:cNvPr>
          <p:cNvSpPr txBox="1"/>
          <p:nvPr/>
        </p:nvSpPr>
        <p:spPr>
          <a:xfrm>
            <a:off x="390272" y="3384732"/>
            <a:ext cx="6836028" cy="8094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8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2. Вид акта и орган – без сокращений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ru-RU" sz="1800" b="1" kern="100" dirty="0">
              <a:effectLst/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565F6E7-9758-6125-FB4F-653E4BB020EE}"/>
              </a:ext>
            </a:extLst>
          </p:cNvPr>
          <p:cNvSpPr txBox="1"/>
          <p:nvPr/>
        </p:nvSpPr>
        <p:spPr>
          <a:xfrm>
            <a:off x="745627" y="3906935"/>
            <a:ext cx="3050891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6">
                    <a:lumMod val="75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Отказ в согласовании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6D4BDB8-4BDA-6A69-281C-94C4D3F80849}"/>
              </a:ext>
            </a:extLst>
          </p:cNvPr>
          <p:cNvSpPr txBox="1"/>
          <p:nvPr/>
        </p:nvSpPr>
        <p:spPr>
          <a:xfrm>
            <a:off x="783300" y="4266361"/>
            <a:ext cx="3270340" cy="919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ТК РФ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Указ Президента </a:t>
            </a:r>
            <a:r>
              <a:rPr lang="ru-RU" sz="12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РФ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sz="12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Минстроя России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DF6EE48-2F2D-40B6-DBF1-3C8346314FB5}"/>
              </a:ext>
            </a:extLst>
          </p:cNvPr>
          <p:cNvSpPr txBox="1"/>
          <p:nvPr/>
        </p:nvSpPr>
        <p:spPr>
          <a:xfrm>
            <a:off x="4221600" y="4242352"/>
            <a:ext cx="5747900" cy="1446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Трудовой кодекс Российской Федерации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Указ Президента </a:t>
            </a:r>
            <a:r>
              <a:rPr lang="ru-RU" sz="12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Российской Федерации</a:t>
            </a:r>
            <a:endParaRPr lang="ru-RU" sz="1200" b="1" kern="100" dirty="0">
              <a:latin typeface="Montserrat" pitchFamily="2" charset="-52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sz="1200" b="1" kern="100" dirty="0"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Министерства строительства и жилищно-коммунального хозяйства Российской Федерации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b="1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Приказ </a:t>
            </a:r>
            <a:r>
              <a:rPr lang="ru-RU" sz="1200" kern="100" dirty="0">
                <a:effectLst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Министерства внутренних дел Российской Федерации</a:t>
            </a:r>
          </a:p>
        </p:txBody>
      </p:sp>
      <p:pic>
        <p:nvPicPr>
          <p:cNvPr id="75" name="Рисунок 74" descr="флажок установлен со сплошной заливкой">
            <a:extLst>
              <a:ext uri="{FF2B5EF4-FFF2-40B4-BE49-F238E27FC236}">
                <a16:creationId xmlns:a16="http://schemas.microsoft.com/office/drawing/2014/main" id="{6B29F838-60AD-909E-342D-5EE063A88B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7851" y="1173686"/>
            <a:ext cx="355355" cy="355355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171936F3-4A2B-B852-F347-0C501F8DEF08}"/>
              </a:ext>
            </a:extLst>
          </p:cNvPr>
          <p:cNvSpPr txBox="1"/>
          <p:nvPr/>
        </p:nvSpPr>
        <p:spPr>
          <a:xfrm>
            <a:off x="6451356" y="1196079"/>
            <a:ext cx="4022963" cy="322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kern="100" dirty="0">
                <a:solidFill>
                  <a:schemeClr val="accent2">
                    <a:lumMod val="50000"/>
                  </a:schemeClr>
                </a:solidFill>
                <a:latin typeface="Montserrat" pitchFamily="2" charset="-52"/>
                <a:cs typeface="Times New Roman" panose="02020603050405020304" pitchFamily="18" charset="0"/>
              </a:rPr>
              <a:t>Корректный вариант</a:t>
            </a:r>
          </a:p>
        </p:txBody>
      </p:sp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835E5D3E-CC63-2216-F3A3-2DA7E8684E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1551434"/>
            <a:ext cx="5611008" cy="1209844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D46B38B5-FE74-A2B1-D657-F005B86418AC}"/>
              </a:ext>
            </a:extLst>
          </p:cNvPr>
          <p:cNvSpPr txBox="1"/>
          <p:nvPr/>
        </p:nvSpPr>
        <p:spPr>
          <a:xfrm>
            <a:off x="783300" y="5396783"/>
            <a:ext cx="6210300" cy="289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Пр. </a:t>
            </a:r>
            <a:r>
              <a:rPr kumimoji="0" lang="ru-RU" sz="12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 pitchFamily="2" charset="-52"/>
                <a:ea typeface="Aptos" panose="020B0004020202020204" pitchFamily="34" charset="0"/>
                <a:cs typeface="Times New Roman" panose="02020603050405020304" pitchFamily="18" charset="0"/>
              </a:rPr>
              <a:t>Министерства внутренних дел… </a:t>
            </a:r>
          </a:p>
        </p:txBody>
      </p:sp>
    </p:spTree>
    <p:extLst>
      <p:ext uri="{BB962C8B-B14F-4D97-AF65-F5344CB8AC3E}">
        <p14:creationId xmlns:p14="http://schemas.microsoft.com/office/powerpoint/2010/main" val="41323636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ЦСР">
      <a:dk1>
        <a:srgbClr val="000000"/>
      </a:dk1>
      <a:lt1>
        <a:srgbClr val="FFFFFF"/>
      </a:lt1>
      <a:dk2>
        <a:srgbClr val="333266"/>
      </a:dk2>
      <a:lt2>
        <a:srgbClr val="A7A7CF"/>
      </a:lt2>
      <a:accent1>
        <a:srgbClr val="5E5A91"/>
      </a:accent1>
      <a:accent2>
        <a:srgbClr val="4ED4BB"/>
      </a:accent2>
      <a:accent3>
        <a:srgbClr val="99CBE9"/>
      </a:accent3>
      <a:accent4>
        <a:srgbClr val="F85B3D"/>
      </a:accent4>
      <a:accent5>
        <a:srgbClr val="A10064"/>
      </a:accent5>
      <a:accent6>
        <a:srgbClr val="E50036"/>
      </a:accent6>
      <a:hlink>
        <a:srgbClr val="5E5A91"/>
      </a:hlink>
      <a:folHlink>
        <a:srgbClr val="A7A7C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12374</TotalTime>
  <Words>2013</Words>
  <Application>Microsoft Office PowerPoint</Application>
  <PresentationFormat>Широкоэкранный</PresentationFormat>
  <Paragraphs>291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6" baseType="lpstr">
      <vt:lpstr>Montserrat Medium</vt:lpstr>
      <vt:lpstr>Montserrat SemiBold</vt:lpstr>
      <vt:lpstr>Montserrat Black</vt:lpstr>
      <vt:lpstr>Montserrat</vt:lpstr>
      <vt:lpstr>Arial</vt:lpstr>
      <vt:lpstr>Montserrat Bold</vt:lpstr>
      <vt:lpstr>Calibri</vt:lpstr>
      <vt:lpstr>Montserrat ExtraBold</vt:lpstr>
      <vt:lpstr>Montserrat Light</vt:lpstr>
      <vt:lpstr>Тема Office</vt:lpstr>
      <vt:lpstr>Работа субъектов второй волны в ФРГУ 3.0</vt:lpstr>
      <vt:lpstr>План совещания</vt:lpstr>
      <vt:lpstr>Подключение к ФРГУ 3.0</vt:lpstr>
      <vt:lpstr>Порядок действий участников второй волны </vt:lpstr>
      <vt:lpstr>Организация работы на региональном уровне</vt:lpstr>
      <vt:lpstr>Карточка услуги</vt:lpstr>
      <vt:lpstr>Краткое наименование услуги</vt:lpstr>
      <vt:lpstr>Формулировка наименования НПА</vt:lpstr>
      <vt:lpstr>Презентация PowerPoint</vt:lpstr>
      <vt:lpstr>Презентация PowerPoint</vt:lpstr>
      <vt:lpstr>Презентация PowerPoint</vt:lpstr>
      <vt:lpstr>Формулировка наименования НПА</vt:lpstr>
      <vt:lpstr>Маршрут согласования карточки услуги</vt:lpstr>
      <vt:lpstr>Презентация PowerPoint</vt:lpstr>
      <vt:lpstr>Презентация PowerPoint</vt:lpstr>
      <vt:lpstr>Полезные ресурсы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в две или три строки</dc:title>
  <dc:creator>jul_su@me.com</dc:creator>
  <cp:lastModifiedBy>Вячеслав Н.</cp:lastModifiedBy>
  <cp:revision>137</cp:revision>
  <dcterms:created xsi:type="dcterms:W3CDTF">2023-11-08T07:52:20Z</dcterms:created>
  <dcterms:modified xsi:type="dcterms:W3CDTF">2025-07-02T12:35:06Z</dcterms:modified>
</cp:coreProperties>
</file>