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145710270" r:id="rId2"/>
  </p:sldIdLst>
  <p:sldSz cx="12192000" cy="6858000"/>
  <p:notesSz cx="6858000" cy="9144000"/>
  <p:embeddedFontLst>
    <p:embeddedFont>
      <p:font typeface="Montserrat" panose="00000500000000000000" pitchFamily="2" charset="-52"/>
      <p:regular r:id="rId5"/>
      <p:bold r:id="rId6"/>
      <p:italic r:id="rId7"/>
      <p:boldItalic r:id="rId8"/>
    </p:embeddedFont>
    <p:embeddedFont>
      <p:font typeface="Montserrat Black" panose="00000A00000000000000" pitchFamily="2" charset="-52"/>
      <p:bold r:id="rId9"/>
      <p:boldItalic r:id="rId10"/>
    </p:embeddedFont>
    <p:embeddedFont>
      <p:font typeface="Montserrat ExtraBold" panose="00000900000000000000" pitchFamily="2" charset="-52"/>
      <p:bold r:id="rId11"/>
      <p:boldItalic r:id="rId12"/>
    </p:embeddedFont>
    <p:embeddedFont>
      <p:font typeface="Montserrat SemiBold" panose="00000700000000000000" pitchFamily="2" charset="-52"/>
      <p:regular r:id="rId13"/>
      <p:bold r:id="rId14"/>
      <p:italic r:id="rId15"/>
      <p:boldItalic r:id="rId16"/>
    </p:embeddedFont>
  </p:embeddedFontLst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129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CB6296-B3EF-95D7-DB8D-51E09C15FB71}" name="Наталья Теплова" initials="n" userId="Наталья Теплова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AFD"/>
    <a:srgbClr val="FFEFF9"/>
    <a:srgbClr val="D5D3DF"/>
    <a:srgbClr val="7574BA"/>
    <a:srgbClr val="282850"/>
    <a:srgbClr val="A4A4CE"/>
    <a:srgbClr val="7A7985"/>
    <a:srgbClr val="269A84"/>
    <a:srgbClr val="333266"/>
    <a:srgbClr val="23C5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8" autoAdjust="0"/>
    <p:restoredTop sz="96247" autoAdjust="0"/>
  </p:normalViewPr>
  <p:slideViewPr>
    <p:cSldViewPr snapToGrid="0" showGuides="1">
      <p:cViewPr varScale="1">
        <p:scale>
          <a:sx n="105" d="100"/>
          <a:sy n="105" d="100"/>
        </p:scale>
        <p:origin x="1110" y="114"/>
      </p:cViewPr>
      <p:guideLst>
        <p:guide pos="7129"/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21" Type="http://schemas.microsoft.com/office/2018/10/relationships/authors" Target="authors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2789EAF-D7DB-09A0-DC7F-C5F77DE114B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20D511-0935-A543-D037-40D93686BF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52A70-EAFC-C543-AEC1-A22E0A2C6C4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0D36CF0-0F13-1A78-364A-A71FEA4701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2181DD-DCBD-34A3-500C-FB198428FF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5640E-A1CF-C745-9813-3096480BDE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59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FA605-EE3A-CF4E-8193-DC6BCDC461D4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564D3-5707-E540-A6D8-455DDBEDB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081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564D3-5707-E540-A6D8-455DDBEDBBA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57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коменд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32A363-D1A8-32F0-79AC-9D4C3E40E639}"/>
              </a:ext>
            </a:extLst>
          </p:cNvPr>
          <p:cNvSpPr/>
          <p:nvPr userDrawn="1"/>
        </p:nvSpPr>
        <p:spPr>
          <a:xfrm>
            <a:off x="658814" y="2528887"/>
            <a:ext cx="10831362" cy="3816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38641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  <p15:guide id="7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F4134DA-3401-7DA5-95ED-C5268A5F8A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2">
            <a:extLst>
              <a:ext uri="{FF2B5EF4-FFF2-40B4-BE49-F238E27FC236}">
                <a16:creationId xmlns:a16="http://schemas.microsoft.com/office/drawing/2014/main" id="{65C49B05-27E1-9C45-12F7-A7038F90B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564" y="1288474"/>
            <a:ext cx="4747163" cy="2139490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Заголовок 12">
            <a:extLst>
              <a:ext uri="{FF2B5EF4-FFF2-40B4-BE49-F238E27FC236}">
                <a16:creationId xmlns:a16="http://schemas.microsoft.com/office/drawing/2014/main" id="{58B10DCB-5C38-24A4-ABB3-C0C1FC3BD906}"/>
              </a:ext>
            </a:extLst>
          </p:cNvPr>
          <p:cNvSpPr txBox="1">
            <a:spLocks/>
          </p:cNvSpPr>
          <p:nvPr userDrawn="1"/>
        </p:nvSpPr>
        <p:spPr>
          <a:xfrm>
            <a:off x="6431152" y="5970494"/>
            <a:ext cx="4179127" cy="3799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32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Montserrat SemiBold" pitchFamily="2" charset="0"/>
                <a:ea typeface="+mj-ea"/>
                <a:cs typeface="+mj-cs"/>
              </a:defRPr>
            </a:lvl1pPr>
          </a:lstStyle>
          <a:p>
            <a:endParaRPr lang="ru-RU" sz="1400" b="0" i="0" dirty="0">
              <a:latin typeface="Montserrat" pitchFamily="2" charset="0"/>
            </a:endParaRP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0B763E55-FDD8-50CA-6A07-35A011550D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99564" y="5184323"/>
            <a:ext cx="3710715" cy="6068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FDE28F-83CA-6999-2B74-9792B5E027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437" y="3015912"/>
            <a:ext cx="3269531" cy="82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59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12">
          <p15:clr>
            <a:srgbClr val="FBAE40"/>
          </p15:clr>
        </p15:guide>
        <p15:guide id="2" pos="35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69C2C8A8-3D5E-ED2D-28FB-5457F56FA3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2">
            <a:extLst>
              <a:ext uri="{FF2B5EF4-FFF2-40B4-BE49-F238E27FC236}">
                <a16:creationId xmlns:a16="http://schemas.microsoft.com/office/drawing/2014/main" id="{65C49B05-27E1-9C45-12F7-A7038F90B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787" y="1004826"/>
            <a:ext cx="4779148" cy="1512743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Заголовок 12">
            <a:extLst>
              <a:ext uri="{FF2B5EF4-FFF2-40B4-BE49-F238E27FC236}">
                <a16:creationId xmlns:a16="http://schemas.microsoft.com/office/drawing/2014/main" id="{58B10DCB-5C38-24A4-ABB3-C0C1FC3BD906}"/>
              </a:ext>
            </a:extLst>
          </p:cNvPr>
          <p:cNvSpPr txBox="1">
            <a:spLocks/>
          </p:cNvSpPr>
          <p:nvPr userDrawn="1"/>
        </p:nvSpPr>
        <p:spPr>
          <a:xfrm>
            <a:off x="6431152" y="5970494"/>
            <a:ext cx="4179127" cy="3799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332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Montserrat SemiBold" pitchFamily="2" charset="0"/>
                <a:ea typeface="+mj-ea"/>
                <a:cs typeface="+mj-cs"/>
              </a:defRPr>
            </a:lvl1pPr>
          </a:lstStyle>
          <a:p>
            <a:endParaRPr lang="ru-RU" sz="1400" b="0" i="0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54A3EB-B5F0-DA12-CCF9-ACFD1F52BB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9" name="Текст 2">
            <a:extLst>
              <a:ext uri="{FF2B5EF4-FFF2-40B4-BE49-F238E27FC236}">
                <a16:creationId xmlns:a16="http://schemas.microsoft.com/office/drawing/2014/main" id="{524C532A-52F2-B371-2370-B73C35ADB2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89787" y="6131353"/>
            <a:ext cx="4179127" cy="46195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31783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1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Изображение выглядит как снимок экрана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5B29B38-A14B-51BB-FCF0-2354967016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3761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354" y="541053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505" y="1730789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09F4D1C0-ED2C-6233-9B77-6962738470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95505" y="3383833"/>
            <a:ext cx="6207079" cy="26781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9378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2251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10805E-6DF0-410C-8FB9-3AEDB326D8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6354" y="539633"/>
            <a:ext cx="1832761" cy="463377"/>
          </a:xfrm>
          <a:prstGeom prst="rect">
            <a:avLst/>
          </a:prstGeom>
        </p:spPr>
      </p:pic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505" y="1730789"/>
            <a:ext cx="5202382" cy="1077725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solidFill>
                  <a:schemeClr val="bg1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09F4D1C0-ED2C-6233-9B77-6962738470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95505" y="3383833"/>
            <a:ext cx="6207079" cy="267810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3" name="Рисунок 2" descr="Изображение выглядит как снимок экрана, Графика, графический дизайн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A388B21-5DB9-EEFF-4B9C-5126502ABE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65982"/>
          <a:stretch/>
        </p:blipFill>
        <p:spPr>
          <a:xfrm>
            <a:off x="-1" y="0"/>
            <a:ext cx="4147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2251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7049805-B1B2-153C-EEEB-F729E211F2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354" y="541053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505" y="1730789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70C5B135-BAB0-4E08-0F60-0B6B10B7CFB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81783" y="3465513"/>
            <a:ext cx="4364867" cy="2728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endParaRPr lang="ru-RU"/>
          </a:p>
        </p:txBody>
      </p:sp>
      <p:sp>
        <p:nvSpPr>
          <p:cNvPr id="8" name="Рисунок 5">
            <a:extLst>
              <a:ext uri="{FF2B5EF4-FFF2-40B4-BE49-F238E27FC236}">
                <a16:creationId xmlns:a16="http://schemas.microsoft.com/office/drawing/2014/main" id="{C40E770C-8084-0FCD-8C8F-669E10F00B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66078" y="3465513"/>
            <a:ext cx="4364867" cy="2728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078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218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07403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>
          <p15:clr>
            <a:srgbClr val="FBAE40"/>
          </p15:clr>
        </p15:guide>
        <p15:guide id="2" pos="3273">
          <p15:clr>
            <a:srgbClr val="FBAE40"/>
          </p15:clr>
        </p15:guide>
        <p15:guide id="3" orient="horz" pos="867">
          <p15:clr>
            <a:srgbClr val="FBAE40"/>
          </p15:clr>
        </p15:guide>
        <p15:guide id="4" pos="415">
          <p15:clr>
            <a:srgbClr val="FBAE40"/>
          </p15:clr>
        </p15:guide>
        <p15:guide id="5" orient="horz" pos="1593">
          <p15:clr>
            <a:srgbClr val="FBAE40"/>
          </p15:clr>
        </p15:guide>
        <p15:guide id="6" orient="horz" pos="1457">
          <p15:clr>
            <a:srgbClr val="FBAE40"/>
          </p15:clr>
        </p15:guide>
        <p15:guide id="7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solidFill>
                  <a:schemeClr val="bg1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11220C-6199-4F11-E680-E23375210C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7764" y="541447"/>
            <a:ext cx="1832761" cy="46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48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  <p15:guide id="7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79DC8F-724D-5282-CD91-49D773590135}"/>
              </a:ext>
            </a:extLst>
          </p:cNvPr>
          <p:cNvSpPr/>
          <p:nvPr userDrawn="1"/>
        </p:nvSpPr>
        <p:spPr>
          <a:xfrm>
            <a:off x="6868160" y="0"/>
            <a:ext cx="532383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3" name="Рисунок 2" descr="Изображение выглядит как снимок экрана, линия,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A11A39E5-D733-F9AB-77BE-6FE27BA644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5504" y="998270"/>
            <a:ext cx="660400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90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  <p15:guide id="7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79DC8F-724D-5282-CD91-49D773590135}"/>
              </a:ext>
            </a:extLst>
          </p:cNvPr>
          <p:cNvSpPr/>
          <p:nvPr userDrawn="1"/>
        </p:nvSpPr>
        <p:spPr>
          <a:xfrm>
            <a:off x="8087360" y="0"/>
            <a:ext cx="410463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3" name="Рисунок 2" descr="Изображение выглядит как снимок экрана, линия,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A11A39E5-D733-F9AB-77BE-6FE27BA644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704" y="998270"/>
            <a:ext cx="660400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4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>
          <p15:clr>
            <a:srgbClr val="FBAE40"/>
          </p15:clr>
        </p15:guide>
        <p15:guide id="2" pos="3273">
          <p15:clr>
            <a:srgbClr val="FBAE40"/>
          </p15:clr>
        </p15:guide>
        <p15:guide id="3" orient="horz" pos="867">
          <p15:clr>
            <a:srgbClr val="FBAE40"/>
          </p15:clr>
        </p15:guide>
        <p15:guide id="4" pos="415">
          <p15:clr>
            <a:srgbClr val="FBAE40"/>
          </p15:clr>
        </p15:guide>
        <p15:guide id="5" orient="horz" pos="1593">
          <p15:clr>
            <a:srgbClr val="FBAE40"/>
          </p15:clr>
        </p15:guide>
        <p15:guide id="6" orient="horz" pos="1457">
          <p15:clr>
            <a:srgbClr val="FBAE40"/>
          </p15:clr>
        </p15:guide>
        <p15:guide id="7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79DC8F-724D-5282-CD91-49D773590135}"/>
              </a:ext>
            </a:extLst>
          </p:cNvPr>
          <p:cNvSpPr/>
          <p:nvPr userDrawn="1"/>
        </p:nvSpPr>
        <p:spPr>
          <a:xfrm>
            <a:off x="6810702" y="0"/>
            <a:ext cx="538129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3" name="Рисунок 2" descr="Изображение выглядит как снимок экрана, линия,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4D625796-C00D-645B-F0C1-237DACC1DF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624" y="998270"/>
            <a:ext cx="660400" cy="11493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B6A037-AB93-92B8-566C-4CAAE726C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7764" y="541447"/>
            <a:ext cx="1832761" cy="46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  <p15:guide id="7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79DC8F-724D-5282-CD91-49D773590135}"/>
              </a:ext>
            </a:extLst>
          </p:cNvPr>
          <p:cNvSpPr/>
          <p:nvPr userDrawn="1"/>
        </p:nvSpPr>
        <p:spPr>
          <a:xfrm>
            <a:off x="6810702" y="0"/>
            <a:ext cx="538129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3" name="Рисунок 2" descr="Изображение выглядит как снимок экрана, линия,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4D625796-C00D-645B-F0C1-237DACC1DF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624" y="998270"/>
            <a:ext cx="660400" cy="11493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B6A037-AB93-92B8-566C-4CAAE726C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7764" y="541447"/>
            <a:ext cx="1832761" cy="46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84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  <p15:guide id="7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79DC8F-724D-5282-CD91-49D773590135}"/>
              </a:ext>
            </a:extLst>
          </p:cNvPr>
          <p:cNvSpPr/>
          <p:nvPr userDrawn="1"/>
        </p:nvSpPr>
        <p:spPr>
          <a:xfrm>
            <a:off x="6810702" y="0"/>
            <a:ext cx="538129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Изображение выглядит как человек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FEB1CF24-E2FE-F247-43FD-7E3640915F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7"/>
          <a:stretch/>
        </p:blipFill>
        <p:spPr>
          <a:xfrm>
            <a:off x="6810702" y="0"/>
            <a:ext cx="5381298" cy="6853381"/>
          </a:xfrm>
          <a:prstGeom prst="rect">
            <a:avLst/>
          </a:prstGeom>
        </p:spPr>
      </p:pic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B6A037-AB93-92B8-566C-4CAAE726C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7764" y="541447"/>
            <a:ext cx="1832761" cy="463377"/>
          </a:xfrm>
          <a:prstGeom prst="rect">
            <a:avLst/>
          </a:prstGeom>
        </p:spPr>
      </p:pic>
      <p:pic>
        <p:nvPicPr>
          <p:cNvPr id="6" name="Рисунок 5" descr="Изображение выглядит как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D363126-176C-4555-83F1-9C82D0037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6024" y="-4619"/>
            <a:ext cx="2361831" cy="18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25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4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AE36AA-2F76-6EA0-5326-DD52E8C9E15B}"/>
              </a:ext>
            </a:extLst>
          </p:cNvPr>
          <p:cNvSpPr/>
          <p:nvPr userDrawn="1"/>
        </p:nvSpPr>
        <p:spPr>
          <a:xfrm>
            <a:off x="658814" y="2789835"/>
            <a:ext cx="5437186" cy="3427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исунок 5">
            <a:extLst>
              <a:ext uri="{FF2B5EF4-FFF2-40B4-BE49-F238E27FC236}">
                <a16:creationId xmlns:a16="http://schemas.microsoft.com/office/drawing/2014/main" id="{AB7E6757-E239-F314-B867-E9A8FD452F3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8815" y="2789835"/>
            <a:ext cx="2421269" cy="342706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3B86A1-31C4-588A-B1E1-2C53173D7CCA}"/>
              </a:ext>
            </a:extLst>
          </p:cNvPr>
          <p:cNvSpPr/>
          <p:nvPr userDrawn="1"/>
        </p:nvSpPr>
        <p:spPr>
          <a:xfrm>
            <a:off x="6383339" y="2789835"/>
            <a:ext cx="5437186" cy="34270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E65727CF-5181-8B3D-66D3-2E456144F1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83340" y="2789835"/>
            <a:ext cx="2421269" cy="342706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769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F040F4E-6EEF-BACF-D9CE-6E5898AC193A}"/>
              </a:ext>
            </a:extLst>
          </p:cNvPr>
          <p:cNvSpPr/>
          <p:nvPr userDrawn="1"/>
        </p:nvSpPr>
        <p:spPr>
          <a:xfrm>
            <a:off x="658814" y="2918171"/>
            <a:ext cx="3443954" cy="32008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409A248E-6563-6A6F-A55D-C1E62AC51E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8815" y="4182256"/>
            <a:ext cx="3443953" cy="19367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B42F329-936D-A7BE-9E4F-F1C6498601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588" y="2612839"/>
            <a:ext cx="967828" cy="67062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3A7126F-DDFE-CAA1-A6E7-FC3DC8091D00}"/>
              </a:ext>
            </a:extLst>
          </p:cNvPr>
          <p:cNvSpPr/>
          <p:nvPr userDrawn="1"/>
        </p:nvSpPr>
        <p:spPr>
          <a:xfrm>
            <a:off x="4523474" y="2948762"/>
            <a:ext cx="3443954" cy="32008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id="{DDD53C45-0499-B15B-3178-38DD8DBDA7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23475" y="4212847"/>
            <a:ext cx="3443953" cy="19367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A429A27-0D8C-BED2-7AE5-B7B5360405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248" y="2612839"/>
            <a:ext cx="967828" cy="6706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9436966-5A51-1688-A82B-7F84D922FC92}"/>
              </a:ext>
            </a:extLst>
          </p:cNvPr>
          <p:cNvSpPr/>
          <p:nvPr userDrawn="1"/>
        </p:nvSpPr>
        <p:spPr>
          <a:xfrm>
            <a:off x="8367814" y="2948762"/>
            <a:ext cx="3443954" cy="32008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исунок 5">
            <a:extLst>
              <a:ext uri="{FF2B5EF4-FFF2-40B4-BE49-F238E27FC236}">
                <a16:creationId xmlns:a16="http://schemas.microsoft.com/office/drawing/2014/main" id="{AE6BE421-6F50-A03B-3275-9D024FCDCB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67815" y="4212847"/>
            <a:ext cx="3443953" cy="19367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73AEFEB-1C51-23C4-5FD2-77DB171329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7588" y="2612839"/>
            <a:ext cx="967828" cy="67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16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9436966-5A51-1688-A82B-7F84D922FC92}"/>
              </a:ext>
            </a:extLst>
          </p:cNvPr>
          <p:cNvSpPr/>
          <p:nvPr userDrawn="1"/>
        </p:nvSpPr>
        <p:spPr>
          <a:xfrm>
            <a:off x="6725653" y="2875548"/>
            <a:ext cx="5094872" cy="3274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исунок 5">
            <a:extLst>
              <a:ext uri="{FF2B5EF4-FFF2-40B4-BE49-F238E27FC236}">
                <a16:creationId xmlns:a16="http://schemas.microsoft.com/office/drawing/2014/main" id="{AE6BE421-6F50-A03B-3275-9D024FCDCB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25653" y="4212847"/>
            <a:ext cx="5094872" cy="19367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73AEFEB-1C51-23C4-5FD2-77DB171329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388" y="2543878"/>
            <a:ext cx="967828" cy="67062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A70F520A-D892-B42A-7EF3-D417FF1F20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8873" y="2673927"/>
            <a:ext cx="5527127" cy="34756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80708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797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99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73B95D-C424-A599-2B53-39B82C978B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8873" y="2673926"/>
            <a:ext cx="5257800" cy="31719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99064052-41B1-7350-5E94-CDDF32F11F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40085" y="2673926"/>
            <a:ext cx="5257800" cy="31719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65512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797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pos="3727" userDrawn="1">
          <p15:clr>
            <a:srgbClr val="FBAE40"/>
          </p15:clr>
        </p15:guide>
        <p15:guide id="9" pos="397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77AC59-BCF0-3948-0B87-A13522316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5955D23-E272-27FF-9901-743E4003E0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8873" y="2660073"/>
            <a:ext cx="4697413" cy="319966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C23A6AD9-6EF8-C09E-32C8-F213224B68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31370" y="2660073"/>
            <a:ext cx="5156617" cy="31858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95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797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77AC59-BCF0-3948-0B87-A13522316A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39972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77AC59-BCF0-3948-0B87-A13522316A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solidFill>
                  <a:schemeClr val="bg1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C4CBF3-B891-B3AE-DA01-ABD0A851B2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7764" y="541447"/>
            <a:ext cx="1832761" cy="46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95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77AC59-BCF0-3948-0B87-A13522316A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F0AECEE-00C6-27C5-6E0E-87D4045D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7A1B02-D754-735A-0575-3F03623F2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8922BF9B-C547-47E3-D1BC-5612A8CF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1000248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66043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 userDrawn="1">
          <p15:clr>
            <a:srgbClr val="FBAE40"/>
          </p15:clr>
        </p15:guide>
        <p15:guide id="2" pos="3273" userDrawn="1">
          <p15:clr>
            <a:srgbClr val="FBAE40"/>
          </p15:clr>
        </p15:guide>
        <p15:guide id="3" orient="horz" pos="867" userDrawn="1">
          <p15:clr>
            <a:srgbClr val="FBAE40"/>
          </p15:clr>
        </p15:guide>
        <p15:guide id="4" pos="415" userDrawn="1">
          <p15:clr>
            <a:srgbClr val="FBAE40"/>
          </p15:clr>
        </p15:guide>
        <p15:guide id="5" orient="horz" pos="1593" userDrawn="1">
          <p15:clr>
            <a:srgbClr val="FBAE40"/>
          </p15:clr>
        </p15:guide>
        <p15:guide id="6" orient="horz" pos="145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бивочный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6A594A4-31A7-CB16-3B6F-37BC3D8450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7926" y="0"/>
            <a:ext cx="4184073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0CB98B-A261-25C6-1281-65A2D2D67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7764" y="541447"/>
            <a:ext cx="1832761" cy="46337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319748D-091F-8E93-AE02-8FC32AD247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12">
            <a:extLst>
              <a:ext uri="{FF2B5EF4-FFF2-40B4-BE49-F238E27FC236}">
                <a16:creationId xmlns:a16="http://schemas.microsoft.com/office/drawing/2014/main" id="{04E366A8-BB58-159E-08B8-FBF81BA67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4450025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3B0D702E-8C83-74E3-60AE-9CF2D3A63F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872" y="922887"/>
            <a:ext cx="5382665" cy="25061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35723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1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бивоч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508B080-B77B-A8A0-5BAF-3D3B92734AD7}"/>
              </a:ext>
            </a:extLst>
          </p:cNvPr>
          <p:cNvSpPr/>
          <p:nvPr userDrawn="1"/>
        </p:nvSpPr>
        <p:spPr>
          <a:xfrm>
            <a:off x="8936182" y="0"/>
            <a:ext cx="325581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319748D-091F-8E93-AE02-8FC32AD247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12">
            <a:extLst>
              <a:ext uri="{FF2B5EF4-FFF2-40B4-BE49-F238E27FC236}">
                <a16:creationId xmlns:a16="http://schemas.microsoft.com/office/drawing/2014/main" id="{04E366A8-BB58-159E-08B8-FBF81BA67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80" y="4450025"/>
            <a:ext cx="4179127" cy="1024287"/>
          </a:xfrm>
          <a:prstGeom prst="rect">
            <a:avLst/>
          </a:prstGeom>
        </p:spPr>
        <p:txBody>
          <a:bodyPr/>
          <a:lstStyle>
            <a:lvl1pPr>
              <a:lnSpc>
                <a:spcPts val="3320"/>
              </a:lnSpc>
              <a:defRPr sz="3200" b="1" i="0"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3B0D702E-8C83-74E3-60AE-9CF2D3A63F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872" y="922887"/>
            <a:ext cx="5382665" cy="25061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Montserrat" pitchFamily="2" charset="0"/>
              </a:defRPr>
            </a:lvl1pPr>
            <a:lvl2pPr marL="457200" indent="0">
              <a:buNone/>
              <a:defRPr sz="1400">
                <a:latin typeface="Montserrat" pitchFamily="2" charset="0"/>
              </a:defRPr>
            </a:lvl2pPr>
            <a:lvl3pPr marL="914400" indent="0">
              <a:buNone/>
              <a:defRPr sz="1400">
                <a:latin typeface="Montserrat" pitchFamily="2" charset="0"/>
              </a:defRPr>
            </a:lvl3pPr>
            <a:lvl4pPr marL="1371600" indent="0">
              <a:buNone/>
              <a:defRPr sz="1400">
                <a:latin typeface="Montserrat" pitchFamily="2" charset="0"/>
              </a:defRPr>
            </a:lvl4pPr>
            <a:lvl5pPr marL="1828800" indent="0">
              <a:buNone/>
              <a:defRPr sz="1400">
                <a:latin typeface="Montserra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4" name="Рисунок 3" descr="Изображение выглядит как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5D1BF3B-3F6B-2883-5E6C-8AC9374BF2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8407" y="0"/>
            <a:ext cx="4286973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1B1231-CEAD-3E89-7F3E-4B855E650F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7764" y="542868"/>
            <a:ext cx="1832761" cy="46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84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15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7330AC4-B824-4AB3-A188-629C19E86A69}"/>
              </a:ext>
            </a:extLst>
          </p:cNvPr>
          <p:cNvSpPr/>
          <p:nvPr userDrawn="1"/>
        </p:nvSpPr>
        <p:spPr>
          <a:xfrm>
            <a:off x="-1" y="0"/>
            <a:ext cx="12180711" cy="17453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1E59915E-2396-45E6-98EE-9A5BC82E6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375" y="1295912"/>
            <a:ext cx="8541007" cy="38102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err="1"/>
              <a:t>Образец</a:t>
            </a:r>
            <a:r>
              <a:rPr lang="en-US" dirty="0"/>
              <a:t> </a:t>
            </a:r>
            <a:r>
              <a:rPr lang="en-US" dirty="0" err="1"/>
              <a:t>текста</a:t>
            </a:r>
            <a:endParaRPr lang="en-US" dirty="0"/>
          </a:p>
          <a:p>
            <a:pPr lvl="1"/>
            <a:r>
              <a:rPr lang="en-US" dirty="0" err="1"/>
              <a:t>Второй</a:t>
            </a:r>
            <a:r>
              <a:rPr lang="en-US" dirty="0"/>
              <a:t> </a:t>
            </a:r>
            <a:r>
              <a:rPr lang="en-US" dirty="0" err="1"/>
              <a:t>уровень</a:t>
            </a:r>
            <a:endParaRPr lang="en-US" dirty="0"/>
          </a:p>
          <a:p>
            <a:pPr lvl="2"/>
            <a:r>
              <a:rPr lang="en-US" dirty="0" err="1"/>
              <a:t>Третий</a:t>
            </a:r>
            <a:r>
              <a:rPr lang="en-US" dirty="0"/>
              <a:t> </a:t>
            </a:r>
            <a:r>
              <a:rPr lang="en-US" dirty="0" err="1"/>
              <a:t>уровень</a:t>
            </a:r>
            <a:endParaRPr lang="en-US" dirty="0"/>
          </a:p>
          <a:p>
            <a:pPr lvl="3"/>
            <a:r>
              <a:rPr lang="en-US" dirty="0" err="1"/>
              <a:t>Четвертый</a:t>
            </a:r>
            <a:r>
              <a:rPr lang="en-US" dirty="0"/>
              <a:t> </a:t>
            </a:r>
            <a:r>
              <a:rPr lang="en-US" dirty="0" err="1"/>
              <a:t>уровень</a:t>
            </a:r>
            <a:endParaRPr lang="en-US" dirty="0"/>
          </a:p>
          <a:p>
            <a:pPr lvl="4"/>
            <a:r>
              <a:rPr lang="en-US" dirty="0" err="1"/>
              <a:t>Пятый</a:t>
            </a:r>
            <a:r>
              <a:rPr lang="en-US" dirty="0"/>
              <a:t> </a:t>
            </a:r>
            <a:r>
              <a:rPr lang="en-US" dirty="0" err="1"/>
              <a:t>уровень</a:t>
            </a:r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EDDE3F6A-C9CC-4032-BD87-AD8A61F3B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53" y="510507"/>
            <a:ext cx="8535183" cy="3578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</a:lstStyle>
          <a:p>
            <a:r>
              <a:rPr lang="en-US" dirty="0" err="1"/>
              <a:t>Образец</a:t>
            </a:r>
            <a:r>
              <a:rPr lang="en-US" dirty="0"/>
              <a:t> </a:t>
            </a:r>
            <a:r>
              <a:rPr lang="en-US" dirty="0" err="1"/>
              <a:t>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7958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35724DDD-7032-4D59-8919-5887D769C2CA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419658" y="2046779"/>
            <a:ext cx="2618518" cy="261851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ADA0281-0B2B-4FE2-9373-777ADC32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919" y="584196"/>
            <a:ext cx="5074920" cy="704088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128376B6-0178-4AC8-BE1A-4FB28F951EC3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4789496" y="2046779"/>
            <a:ext cx="2618518" cy="261851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7CBEABEA-9EEB-4DDA-B605-15B73DD0B30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155412" y="2046779"/>
            <a:ext cx="2618518" cy="261851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C2F3CD5C-FCC0-4E83-9196-0B4DB627C3F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3491" y="5520731"/>
            <a:ext cx="2734056" cy="63093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A0A7354E-0109-4F3D-AEA3-B79F6189F8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363491" y="5250059"/>
            <a:ext cx="2734056" cy="274320"/>
          </a:xfrm>
        </p:spPr>
        <p:txBody>
          <a:bodyPr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1A9BEA4A-38EC-41A2-8E88-08A586C647F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31367" y="5520731"/>
            <a:ext cx="2734056" cy="63093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F2F25781-1DC0-4153-A764-837C8ADAC89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731367" y="5250059"/>
            <a:ext cx="2734056" cy="274320"/>
          </a:xfrm>
        </p:spPr>
        <p:txBody>
          <a:bodyPr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6810273-44F9-47C8-AD3F-25F145F34A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099245" y="5520731"/>
            <a:ext cx="2734056" cy="63093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E5B734D0-939F-432A-B582-E694E49C21F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099245" y="5250059"/>
            <a:ext cx="2734056" cy="274320"/>
          </a:xfrm>
        </p:spPr>
        <p:txBody>
          <a:bodyPr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840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891DD4A-9667-245D-4F3F-521C1934C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0175" y="6363578"/>
            <a:ext cx="445545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Montserrat" pitchFamily="2" charset="0"/>
              </a:defRPr>
            </a:lvl1pPr>
          </a:lstStyle>
          <a:p>
            <a:fld id="{C519C58A-6958-BF42-A6AE-1B786EE105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871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49" r:id="rId4"/>
    <p:sldLayoutId id="2147483670" r:id="rId5"/>
    <p:sldLayoutId id="2147483657" r:id="rId6"/>
    <p:sldLayoutId id="2147483650" r:id="rId7"/>
    <p:sldLayoutId id="2147483667" r:id="rId8"/>
    <p:sldLayoutId id="2147483659" r:id="rId9"/>
    <p:sldLayoutId id="2147483672" r:id="rId10"/>
    <p:sldLayoutId id="2147483660" r:id="rId11"/>
    <p:sldLayoutId id="2147483668" r:id="rId12"/>
    <p:sldLayoutId id="2147483663" r:id="rId13"/>
    <p:sldLayoutId id="2147483658" r:id="rId14"/>
    <p:sldLayoutId id="2147483655" r:id="rId15"/>
    <p:sldLayoutId id="2147483656" r:id="rId16"/>
    <p:sldLayoutId id="2147483653" r:id="rId17"/>
    <p:sldLayoutId id="2147483651" r:id="rId18"/>
    <p:sldLayoutId id="2147483654" r:id="rId19"/>
    <p:sldLayoutId id="2147483669" r:id="rId20"/>
    <p:sldLayoutId id="2147483652" r:id="rId21"/>
    <p:sldLayoutId id="2147483661" r:id="rId22"/>
    <p:sldLayoutId id="2147483662" r:id="rId23"/>
    <p:sldLayoutId id="2147483671" r:id="rId24"/>
    <p:sldLayoutId id="2147483674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6">
          <p15:clr>
            <a:srgbClr val="F26B43"/>
          </p15:clr>
        </p15:guide>
        <p15:guide id="2" orient="horz" pos="210">
          <p15:clr>
            <a:srgbClr val="F26B43"/>
          </p15:clr>
        </p15:guide>
        <p15:guide id="3" orient="horz" pos="4110">
          <p15:clr>
            <a:srgbClr val="F26B43"/>
          </p15:clr>
        </p15:guide>
        <p15:guide id="4" pos="234">
          <p15:clr>
            <a:srgbClr val="F26B43"/>
          </p15:clr>
        </p15:guide>
        <p15:guide id="5" orient="horz" pos="618">
          <p15:clr>
            <a:srgbClr val="F26B43"/>
          </p15:clr>
        </p15:guide>
        <p15:guide id="6" orient="horz" pos="1321">
          <p15:clr>
            <a:srgbClr val="F26B43"/>
          </p15:clr>
        </p15:guide>
        <p15:guide id="7" pos="3840">
          <p15:clr>
            <a:srgbClr val="F26B43"/>
          </p15:clr>
        </p15:guide>
        <p15:guide id="8" pos="3749">
          <p15:clr>
            <a:srgbClr val="F26B43"/>
          </p15:clr>
        </p15:guide>
        <p15:guide id="9" pos="3931">
          <p15:clr>
            <a:srgbClr val="F26B43"/>
          </p15:clr>
        </p15:guide>
        <p15:guide id="10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9CD773F-CAF2-C01C-2FF8-0BBC0AFD1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519C58A-6958-BF42-A6AE-1B786EE105C2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F1B94AC-8AFC-D32F-8623-5C9E2A9C7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580" y="290130"/>
            <a:ext cx="9151200" cy="636528"/>
          </a:xfrm>
        </p:spPr>
        <p:txBody>
          <a:bodyPr/>
          <a:lstStyle/>
          <a:p>
            <a:r>
              <a:rPr lang="ru-RU" sz="2600" dirty="0"/>
              <a:t>ФРГУ 3.0: Памятка для ОМСУ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ECF9E2E-DF32-2E27-0D01-BC31EC2360D5}"/>
              </a:ext>
            </a:extLst>
          </p:cNvPr>
          <p:cNvSpPr/>
          <p:nvPr/>
        </p:nvSpPr>
        <p:spPr>
          <a:xfrm>
            <a:off x="371580" y="1299793"/>
            <a:ext cx="3437160" cy="3451693"/>
          </a:xfrm>
          <a:prstGeom prst="roundRect">
            <a:avLst>
              <a:gd name="adj" fmla="val 6680"/>
            </a:avLst>
          </a:prstGeom>
          <a:solidFill>
            <a:srgbClr val="F5FAF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CB570FA-7D9A-A7E0-2D55-5545CED8E4E2}"/>
              </a:ext>
            </a:extLst>
          </p:cNvPr>
          <p:cNvSpPr/>
          <p:nvPr/>
        </p:nvSpPr>
        <p:spPr>
          <a:xfrm>
            <a:off x="4095051" y="1294183"/>
            <a:ext cx="3571270" cy="3451693"/>
          </a:xfrm>
          <a:prstGeom prst="roundRect">
            <a:avLst>
              <a:gd name="adj" fmla="val 6680"/>
            </a:avLst>
          </a:prstGeom>
          <a:solidFill>
            <a:srgbClr val="F5FAF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1A34534-3632-9D50-D7D2-1FCE5E928DF7}"/>
              </a:ext>
            </a:extLst>
          </p:cNvPr>
          <p:cNvSpPr/>
          <p:nvPr/>
        </p:nvSpPr>
        <p:spPr>
          <a:xfrm>
            <a:off x="7935431" y="1311598"/>
            <a:ext cx="3437160" cy="3434277"/>
          </a:xfrm>
          <a:prstGeom prst="roundRect">
            <a:avLst>
              <a:gd name="adj" fmla="val 6680"/>
            </a:avLst>
          </a:prstGeom>
          <a:solidFill>
            <a:srgbClr val="F5FAF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57CBD77-52B9-3CE0-2B6E-C440B74FB7BB}"/>
              </a:ext>
            </a:extLst>
          </p:cNvPr>
          <p:cNvSpPr/>
          <p:nvPr/>
        </p:nvSpPr>
        <p:spPr>
          <a:xfrm>
            <a:off x="397212" y="4912464"/>
            <a:ext cx="10952568" cy="837970"/>
          </a:xfrm>
          <a:prstGeom prst="roundRect">
            <a:avLst>
              <a:gd name="adj" fmla="val 6680"/>
            </a:avLst>
          </a:prstGeom>
          <a:solidFill>
            <a:srgbClr val="F5FAF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15B9C9-25CF-B6AD-5139-3EEDBDA8E847}"/>
              </a:ext>
            </a:extLst>
          </p:cNvPr>
          <p:cNvSpPr txBox="1"/>
          <p:nvPr/>
        </p:nvSpPr>
        <p:spPr>
          <a:xfrm>
            <a:off x="1133743" y="1477658"/>
            <a:ext cx="3068688" cy="26597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tx2"/>
                </a:solidFill>
                <a:latin typeface="Montserrat SemiBold" pitchFamily="2" charset="-52"/>
              </a:rPr>
              <a:t>Вход в систему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8AB51C-7DBF-C967-F57D-9CE97FC47B56}"/>
              </a:ext>
            </a:extLst>
          </p:cNvPr>
          <p:cNvSpPr txBox="1"/>
          <p:nvPr/>
        </p:nvSpPr>
        <p:spPr>
          <a:xfrm>
            <a:off x="4907768" y="1463051"/>
            <a:ext cx="2440183" cy="41363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b="1" dirty="0">
                <a:solidFill>
                  <a:schemeClr val="tx2"/>
                </a:solidFill>
                <a:latin typeface="Montserrat SemiBold" pitchFamily="2" charset="-52"/>
              </a:rPr>
              <a:t>Карточка ОМСУ и уполномоченный орган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A380FB-75FE-787F-9E15-175213045D0D}"/>
              </a:ext>
            </a:extLst>
          </p:cNvPr>
          <p:cNvSpPr txBox="1"/>
          <p:nvPr/>
        </p:nvSpPr>
        <p:spPr>
          <a:xfrm>
            <a:off x="8763496" y="1500600"/>
            <a:ext cx="1960740" cy="26597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tx2"/>
                </a:solidFill>
                <a:latin typeface="Montserrat SemiBold" pitchFamily="2" charset="-52"/>
              </a:rPr>
              <a:t>Карточки услуг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D5CC77E-1D81-C2A1-11A7-AC37D0C324A5}"/>
              </a:ext>
            </a:extLst>
          </p:cNvPr>
          <p:cNvSpPr txBox="1"/>
          <p:nvPr/>
        </p:nvSpPr>
        <p:spPr>
          <a:xfrm>
            <a:off x="593761" y="2597182"/>
            <a:ext cx="2947092" cy="4524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ПЕРВЫЙ ВХОД в ФРГУ 3.0</a:t>
            </a:r>
          </a:p>
          <a:p>
            <a:pPr algn="l"/>
            <a:r>
              <a:rPr lang="ru-RU" sz="900" b="0" dirty="0">
                <a:solidFill>
                  <a:srgbClr val="202630"/>
                </a:solidFill>
                <a:latin typeface="Montserrat" panose="00000500000000000000" pitchFamily="2" charset="-52"/>
              </a:rPr>
              <a:t>Формируется запрос на добавление ОМСУ</a:t>
            </a:r>
          </a:p>
          <a:p>
            <a:r>
              <a:rPr lang="ru-RU" sz="900" dirty="0">
                <a:solidFill>
                  <a:schemeClr val="bg2"/>
                </a:solidFill>
                <a:latin typeface="Montserrat" panose="00000500000000000000" pitchFamily="2" charset="-52"/>
              </a:rPr>
              <a:t> </a:t>
            </a: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24 часа на корректировку запроса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8555B62-DADF-F185-BAB2-FD39011AC187}"/>
              </a:ext>
            </a:extLst>
          </p:cNvPr>
          <p:cNvSpPr txBox="1"/>
          <p:nvPr/>
        </p:nvSpPr>
        <p:spPr>
          <a:xfrm>
            <a:off x="593761" y="1913869"/>
            <a:ext cx="2947092" cy="587853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ОШИБКА ВХОДА</a:t>
            </a:r>
          </a:p>
          <a:p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Синий экран «Ошибка входа»</a:t>
            </a:r>
            <a:b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Отсутствует доступ, обратиться к региональному методологу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0C6260-4146-DE95-3163-2CE4E7F15D49}"/>
              </a:ext>
            </a:extLst>
          </p:cNvPr>
          <p:cNvSpPr txBox="1"/>
          <p:nvPr/>
        </p:nvSpPr>
        <p:spPr>
          <a:xfrm>
            <a:off x="593761" y="3148630"/>
            <a:ext cx="2947092" cy="590931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ДУБЛЬ ОРГАНА</a:t>
            </a:r>
            <a:b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Проверить привязку к органу в шапке ЛК</a:t>
            </a:r>
            <a:b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Найти дубликат в реестре и архивировать с указанием причины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67DF45-3280-66AA-49C8-77B06FF4B7F5}"/>
              </a:ext>
            </a:extLst>
          </p:cNvPr>
          <p:cNvSpPr txBox="1"/>
          <p:nvPr/>
        </p:nvSpPr>
        <p:spPr>
          <a:xfrm>
            <a:off x="616614" y="3862140"/>
            <a:ext cx="2947092" cy="4524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АРХИВ</a:t>
            </a:r>
            <a:b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!</a:t>
            </a:r>
            <a:r>
              <a:rPr lang="ru-RU" sz="900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 «Вытащить» карточку органа из архива может </a:t>
            </a: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только техническая поддержка</a:t>
            </a:r>
          </a:p>
        </p:txBody>
      </p:sp>
      <p:cxnSp>
        <p:nvCxnSpPr>
          <p:cNvPr id="38" name="Connector 60">
            <a:extLst>
              <a:ext uri="{FF2B5EF4-FFF2-40B4-BE49-F238E27FC236}">
                <a16:creationId xmlns:a16="http://schemas.microsoft.com/office/drawing/2014/main" id="{ABAE5869-F7BB-28BA-549D-A98050C0E079}"/>
              </a:ext>
            </a:extLst>
          </p:cNvPr>
          <p:cNvCxnSpPr>
            <a:cxnSpLocks/>
          </p:cNvCxnSpPr>
          <p:nvPr/>
        </p:nvCxnSpPr>
        <p:spPr>
          <a:xfrm>
            <a:off x="593761" y="2526700"/>
            <a:ext cx="2947092" cy="0"/>
          </a:xfrm>
          <a:prstGeom prst="line">
            <a:avLst/>
          </a:prstGeom>
          <a:ln w="8890">
            <a:solidFill>
              <a:srgbClr val="E2EB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60">
            <a:extLst>
              <a:ext uri="{FF2B5EF4-FFF2-40B4-BE49-F238E27FC236}">
                <a16:creationId xmlns:a16="http://schemas.microsoft.com/office/drawing/2014/main" id="{E22E0DA1-BD65-5002-DDF9-73E3D1DF72C2}"/>
              </a:ext>
            </a:extLst>
          </p:cNvPr>
          <p:cNvCxnSpPr>
            <a:cxnSpLocks/>
          </p:cNvCxnSpPr>
          <p:nvPr/>
        </p:nvCxnSpPr>
        <p:spPr>
          <a:xfrm>
            <a:off x="593761" y="3102451"/>
            <a:ext cx="2947092" cy="0"/>
          </a:xfrm>
          <a:prstGeom prst="line">
            <a:avLst/>
          </a:prstGeom>
          <a:ln w="8890">
            <a:solidFill>
              <a:srgbClr val="E2EB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60">
            <a:extLst>
              <a:ext uri="{FF2B5EF4-FFF2-40B4-BE49-F238E27FC236}">
                <a16:creationId xmlns:a16="http://schemas.microsoft.com/office/drawing/2014/main" id="{696D096D-CF2C-04CE-D801-D7BBBC3AC63D}"/>
              </a:ext>
            </a:extLst>
          </p:cNvPr>
          <p:cNvCxnSpPr>
            <a:cxnSpLocks/>
          </p:cNvCxnSpPr>
          <p:nvPr/>
        </p:nvCxnSpPr>
        <p:spPr>
          <a:xfrm>
            <a:off x="593761" y="3809302"/>
            <a:ext cx="2947092" cy="0"/>
          </a:xfrm>
          <a:prstGeom prst="line">
            <a:avLst/>
          </a:prstGeom>
          <a:ln w="8890">
            <a:solidFill>
              <a:srgbClr val="E2EB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22FB73A-0043-7272-3A42-9C7438F1A822}"/>
              </a:ext>
            </a:extLst>
          </p:cNvPr>
          <p:cNvSpPr txBox="1"/>
          <p:nvPr/>
        </p:nvSpPr>
        <p:spPr>
          <a:xfrm>
            <a:off x="4308191" y="1976516"/>
            <a:ext cx="3310123" cy="4293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850" b="1" dirty="0">
                <a:solidFill>
                  <a:srgbClr val="202630"/>
                </a:solidFill>
                <a:latin typeface="Montserrat" panose="00000500000000000000" pitchFamily="2" charset="-52"/>
              </a:rPr>
              <a:t>ЗАПРОСЫ НА ДОБАВЛЕНИЕ ОРГАНОВ</a:t>
            </a:r>
          </a:p>
          <a:p>
            <a:r>
              <a:rPr lang="ru-RU" sz="850" dirty="0">
                <a:solidFill>
                  <a:srgbClr val="202630"/>
                </a:solidFill>
                <a:latin typeface="Montserrat" panose="00000500000000000000" pitchFamily="2" charset="-52"/>
              </a:rPr>
              <a:t>Рассматривают </a:t>
            </a:r>
            <a:r>
              <a:rPr lang="ru-RU" sz="85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федеральные и региональные </a:t>
            </a:r>
            <a:r>
              <a:rPr lang="ru-RU" sz="850" dirty="0">
                <a:solidFill>
                  <a:srgbClr val="202630"/>
                </a:solidFill>
                <a:latin typeface="Montserrat" panose="00000500000000000000" pitchFamily="2" charset="-52"/>
              </a:rPr>
              <a:t>методологи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A4DE09F-484F-DAD3-8AB8-6FB331E5B99F}"/>
              </a:ext>
            </a:extLst>
          </p:cNvPr>
          <p:cNvSpPr txBox="1"/>
          <p:nvPr/>
        </p:nvSpPr>
        <p:spPr>
          <a:xfrm>
            <a:off x="4308191" y="2476008"/>
            <a:ext cx="3310123" cy="698653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850" b="1" dirty="0">
                <a:solidFill>
                  <a:srgbClr val="202630"/>
                </a:solidFill>
                <a:latin typeface="Montserrat" panose="00000500000000000000" pitchFamily="2" charset="-52"/>
              </a:rPr>
              <a:t>ВАЖНО</a:t>
            </a:r>
          </a:p>
          <a:p>
            <a:r>
              <a:rPr lang="ru-RU" sz="850" dirty="0">
                <a:solidFill>
                  <a:srgbClr val="202630"/>
                </a:solidFill>
                <a:latin typeface="Montserrat" panose="00000500000000000000" pitchFamily="2" charset="-52"/>
              </a:rPr>
              <a:t>Орган с типом подчинения «Территориальный орган» </a:t>
            </a:r>
            <a:r>
              <a:rPr lang="ru-RU" sz="85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нельзя назначить уполномоченным</a:t>
            </a:r>
          </a:p>
          <a:p>
            <a:r>
              <a:rPr lang="ru-RU" sz="85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Редактировать</a:t>
            </a:r>
            <a:r>
              <a:rPr lang="ru-RU" sz="850" dirty="0">
                <a:solidFill>
                  <a:srgbClr val="202630"/>
                </a:solidFill>
                <a:latin typeface="Montserrat" panose="00000500000000000000" pitchFamily="2" charset="-52"/>
              </a:rPr>
              <a:t> запрос на добавление карточки ОМСУ по которому получен отказ </a:t>
            </a:r>
            <a:r>
              <a:rPr lang="ru-RU" sz="800" dirty="0">
                <a:solidFill>
                  <a:srgbClr val="202630"/>
                </a:solidFill>
                <a:latin typeface="Montserrat" panose="00000500000000000000" pitchFamily="2" charset="-52"/>
              </a:rPr>
              <a:t>–</a:t>
            </a:r>
            <a:r>
              <a:rPr lang="ru-RU" sz="850" dirty="0">
                <a:solidFill>
                  <a:srgbClr val="202630"/>
                </a:solidFill>
                <a:latin typeface="Montserrat" panose="00000500000000000000" pitchFamily="2" charset="-52"/>
              </a:rPr>
              <a:t> </a:t>
            </a:r>
            <a:r>
              <a:rPr lang="ru-RU" sz="85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нельзя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A9AB1F-6810-24EB-A081-BA4F7D8C529A}"/>
              </a:ext>
            </a:extLst>
          </p:cNvPr>
          <p:cNvSpPr txBox="1"/>
          <p:nvPr/>
        </p:nvSpPr>
        <p:spPr>
          <a:xfrm>
            <a:off x="4308192" y="3249149"/>
            <a:ext cx="3310122" cy="560153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850" b="1" dirty="0">
                <a:solidFill>
                  <a:srgbClr val="202630"/>
                </a:solidFill>
                <a:latin typeface="Montserrat" panose="00000500000000000000" pitchFamily="2" charset="-52"/>
              </a:rPr>
              <a:t>НАСТРОЙКА УПОЛНОМОЧЕННОГО (отсутствует кнопка «Начало нового процесса»)</a:t>
            </a:r>
          </a:p>
          <a:p>
            <a:r>
              <a:rPr lang="ru-RU" sz="850" dirty="0">
                <a:solidFill>
                  <a:srgbClr val="202630"/>
                </a:solidFill>
                <a:latin typeface="Montserrat" panose="00000500000000000000" pitchFamily="2" charset="-52"/>
              </a:rPr>
              <a:t>Выполняется методологами Минэкономразвития России </a:t>
            </a:r>
            <a:r>
              <a:rPr lang="ru-RU" sz="85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после согласования </a:t>
            </a:r>
            <a:r>
              <a:rPr lang="ru-RU" sz="850" dirty="0">
                <a:solidFill>
                  <a:srgbClr val="202630"/>
                </a:solidFill>
                <a:latin typeface="Montserrat" panose="00000500000000000000" pitchFamily="2" charset="-52"/>
              </a:rPr>
              <a:t>(публикации) карточки ОМСУ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7DD0F3F-6FF6-A166-DDD5-CC118A3F9EEF}"/>
              </a:ext>
            </a:extLst>
          </p:cNvPr>
          <p:cNvSpPr txBox="1"/>
          <p:nvPr/>
        </p:nvSpPr>
        <p:spPr>
          <a:xfrm>
            <a:off x="4298343" y="3910777"/>
            <a:ext cx="3148036" cy="69095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lang="ru-RU" sz="850" b="1" dirty="0">
                <a:solidFill>
                  <a:srgbClr val="202630"/>
                </a:solidFill>
                <a:latin typeface="Montserrat" panose="00000500000000000000" pitchFamily="2" charset="-52"/>
              </a:rPr>
              <a:t>КАК ДОБАВИТЬ КНОПКУ «Начало нового процесса»</a:t>
            </a:r>
            <a:br>
              <a:rPr lang="ru-RU" sz="850" dirty="0">
                <a:solidFill>
                  <a:srgbClr val="202630"/>
                </a:solidFill>
                <a:latin typeface="Montserrat" panose="00000500000000000000" pitchFamily="2" charset="-52"/>
              </a:rPr>
            </a:br>
            <a:r>
              <a:rPr lang="ru-RU" sz="85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передать методологам субъекта и направить в чат (название ОМСУ)</a:t>
            </a:r>
            <a:br>
              <a:rPr lang="ru-RU" sz="85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85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написать в чате «ФРГУ 3.0 Регионы (поддержка)» название ОМСУ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65235A8-20D7-8651-AB23-D28595BB9DFC}"/>
              </a:ext>
            </a:extLst>
          </p:cNvPr>
          <p:cNvSpPr txBox="1"/>
          <p:nvPr/>
        </p:nvSpPr>
        <p:spPr>
          <a:xfrm>
            <a:off x="8138401" y="1931916"/>
            <a:ext cx="2947092" cy="4524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КТО РАЗРАБАТЫВАЕТ?</a:t>
            </a:r>
          </a:p>
          <a:p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Орган, обладающий полномочием на разработку административного регламента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1075E9-4E70-15FA-1581-313A665F262A}"/>
              </a:ext>
            </a:extLst>
          </p:cNvPr>
          <p:cNvSpPr txBox="1"/>
          <p:nvPr/>
        </p:nvSpPr>
        <p:spPr>
          <a:xfrm>
            <a:off x="8138401" y="2441074"/>
            <a:ext cx="2947092" cy="590931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ПОЛУЧЕН ОТКАЗ?</a:t>
            </a:r>
          </a:p>
          <a:p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Не удалять и не архивировать карточку
</a:t>
            </a: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Скорректировать по замечаниям
→ Повторно направить на согласование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30DBB42-10DF-2934-243F-9508E2A9B3B7}"/>
              </a:ext>
            </a:extLst>
          </p:cNvPr>
          <p:cNvSpPr txBox="1"/>
          <p:nvPr/>
        </p:nvSpPr>
        <p:spPr>
          <a:xfrm>
            <a:off x="8138401" y="3100678"/>
            <a:ext cx="2947092" cy="72943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СРОКИ ДЛЯ ОМСУ</a:t>
            </a:r>
          </a:p>
          <a:p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До ноября 2026 года необходимо разработать карточку услуг
Финальный шаг – 4-й или 5-й этап маршрута согласования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035EF9-4F4F-C9B5-37A1-1B245C8F363C}"/>
              </a:ext>
            </a:extLst>
          </p:cNvPr>
          <p:cNvSpPr txBox="1"/>
          <p:nvPr/>
        </p:nvSpPr>
        <p:spPr>
          <a:xfrm>
            <a:off x="8138401" y="3898781"/>
            <a:ext cx="2947092" cy="590931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СОЗДАЛИ ОШИБОЧНО?</a:t>
            </a:r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
</a:t>
            </a: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Незамедлительно архивировать карточку 
</a:t>
            </a:r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После публикации карточка доступна другим ИС и Публичному порталу ФРГУ</a:t>
            </a:r>
          </a:p>
        </p:txBody>
      </p:sp>
      <p:cxnSp>
        <p:nvCxnSpPr>
          <p:cNvPr id="58" name="Connector 60">
            <a:extLst>
              <a:ext uri="{FF2B5EF4-FFF2-40B4-BE49-F238E27FC236}">
                <a16:creationId xmlns:a16="http://schemas.microsoft.com/office/drawing/2014/main" id="{10E6A4A6-F26D-E6F5-DB02-419E7D5707DA}"/>
              </a:ext>
            </a:extLst>
          </p:cNvPr>
          <p:cNvCxnSpPr>
            <a:cxnSpLocks/>
          </p:cNvCxnSpPr>
          <p:nvPr/>
        </p:nvCxnSpPr>
        <p:spPr>
          <a:xfrm>
            <a:off x="4335403" y="2440355"/>
            <a:ext cx="3110976" cy="0"/>
          </a:xfrm>
          <a:prstGeom prst="line">
            <a:avLst/>
          </a:prstGeom>
          <a:ln w="8890">
            <a:solidFill>
              <a:srgbClr val="E2EB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60">
            <a:extLst>
              <a:ext uri="{FF2B5EF4-FFF2-40B4-BE49-F238E27FC236}">
                <a16:creationId xmlns:a16="http://schemas.microsoft.com/office/drawing/2014/main" id="{2CD63D3A-9A53-F2E3-53FF-09922831E6F9}"/>
              </a:ext>
            </a:extLst>
          </p:cNvPr>
          <p:cNvCxnSpPr>
            <a:cxnSpLocks/>
          </p:cNvCxnSpPr>
          <p:nvPr/>
        </p:nvCxnSpPr>
        <p:spPr>
          <a:xfrm>
            <a:off x="4308191" y="3174661"/>
            <a:ext cx="3138188" cy="0"/>
          </a:xfrm>
          <a:prstGeom prst="line">
            <a:avLst/>
          </a:prstGeom>
          <a:ln w="8890">
            <a:solidFill>
              <a:srgbClr val="E2EB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60">
            <a:extLst>
              <a:ext uri="{FF2B5EF4-FFF2-40B4-BE49-F238E27FC236}">
                <a16:creationId xmlns:a16="http://schemas.microsoft.com/office/drawing/2014/main" id="{9CA99462-BB71-BFCF-E7C8-7292F6BA9428}"/>
              </a:ext>
            </a:extLst>
          </p:cNvPr>
          <p:cNvCxnSpPr>
            <a:cxnSpLocks/>
          </p:cNvCxnSpPr>
          <p:nvPr/>
        </p:nvCxnSpPr>
        <p:spPr>
          <a:xfrm>
            <a:off x="4308191" y="3862140"/>
            <a:ext cx="3138188" cy="0"/>
          </a:xfrm>
          <a:prstGeom prst="line">
            <a:avLst/>
          </a:prstGeom>
          <a:ln w="8890">
            <a:solidFill>
              <a:srgbClr val="E2EB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65DDCC2-5F60-7AE6-47ED-D922506C39C8}"/>
              </a:ext>
            </a:extLst>
          </p:cNvPr>
          <p:cNvSpPr txBox="1"/>
          <p:nvPr/>
        </p:nvSpPr>
        <p:spPr>
          <a:xfrm>
            <a:off x="535269" y="1313148"/>
            <a:ext cx="778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ontserrat Black" pitchFamily="2" charset="-52"/>
              </a:rPr>
              <a:t>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ontserrat Black" pitchFamily="2" charset="-52"/>
              </a:rPr>
              <a:t>1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Montserrat ExtraBold" pitchFamily="2" charset="-52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EEFC2BB-93CE-DB4D-3DAD-CF02AEA004F3}"/>
              </a:ext>
            </a:extLst>
          </p:cNvPr>
          <p:cNvSpPr txBox="1"/>
          <p:nvPr/>
        </p:nvSpPr>
        <p:spPr>
          <a:xfrm>
            <a:off x="4231975" y="1371071"/>
            <a:ext cx="778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ontserrat Black" pitchFamily="2" charset="-52"/>
              </a:rPr>
              <a:t>0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Montserrat Black" pitchFamily="2" charset="-52"/>
              </a:rPr>
              <a:t>2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Montserrat ExtraBold" pitchFamily="2" charset="-52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0CDEE83-EAAA-F8D8-E5FD-E33BF67FFE67}"/>
              </a:ext>
            </a:extLst>
          </p:cNvPr>
          <p:cNvSpPr txBox="1"/>
          <p:nvPr/>
        </p:nvSpPr>
        <p:spPr>
          <a:xfrm>
            <a:off x="8067037" y="1341750"/>
            <a:ext cx="778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ontserrat Black" pitchFamily="2" charset="-52"/>
              </a:rPr>
              <a:t>0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ontserrat Black" pitchFamily="2" charset="-52"/>
              </a:rPr>
              <a:t>3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Montserrat ExtraBold" pitchFamily="2" charset="-52"/>
            </a:endParaRPr>
          </a:p>
        </p:txBody>
      </p:sp>
      <p:cxnSp>
        <p:nvCxnSpPr>
          <p:cNvPr id="67" name="Connector 60">
            <a:extLst>
              <a:ext uri="{FF2B5EF4-FFF2-40B4-BE49-F238E27FC236}">
                <a16:creationId xmlns:a16="http://schemas.microsoft.com/office/drawing/2014/main" id="{17B97E38-C568-0548-4D87-72CB7499DE73}"/>
              </a:ext>
            </a:extLst>
          </p:cNvPr>
          <p:cNvCxnSpPr>
            <a:cxnSpLocks/>
          </p:cNvCxnSpPr>
          <p:nvPr/>
        </p:nvCxnSpPr>
        <p:spPr>
          <a:xfrm>
            <a:off x="8147545" y="2403080"/>
            <a:ext cx="2947092" cy="0"/>
          </a:xfrm>
          <a:prstGeom prst="line">
            <a:avLst/>
          </a:prstGeom>
          <a:ln w="8890">
            <a:solidFill>
              <a:srgbClr val="E2EB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0">
            <a:extLst>
              <a:ext uri="{FF2B5EF4-FFF2-40B4-BE49-F238E27FC236}">
                <a16:creationId xmlns:a16="http://schemas.microsoft.com/office/drawing/2014/main" id="{0B492F7B-543A-655D-DE16-F271ED7270AD}"/>
              </a:ext>
            </a:extLst>
          </p:cNvPr>
          <p:cNvCxnSpPr>
            <a:cxnSpLocks/>
          </p:cNvCxnSpPr>
          <p:nvPr/>
        </p:nvCxnSpPr>
        <p:spPr>
          <a:xfrm>
            <a:off x="8147545" y="3077650"/>
            <a:ext cx="2947092" cy="0"/>
          </a:xfrm>
          <a:prstGeom prst="line">
            <a:avLst/>
          </a:prstGeom>
          <a:ln w="8890">
            <a:solidFill>
              <a:srgbClr val="E2EB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0">
            <a:extLst>
              <a:ext uri="{FF2B5EF4-FFF2-40B4-BE49-F238E27FC236}">
                <a16:creationId xmlns:a16="http://schemas.microsoft.com/office/drawing/2014/main" id="{1A3AC2D7-D840-451C-4C23-6D9D4664047C}"/>
              </a:ext>
            </a:extLst>
          </p:cNvPr>
          <p:cNvCxnSpPr>
            <a:cxnSpLocks/>
          </p:cNvCxnSpPr>
          <p:nvPr/>
        </p:nvCxnSpPr>
        <p:spPr>
          <a:xfrm>
            <a:off x="8147545" y="3847532"/>
            <a:ext cx="2947092" cy="0"/>
          </a:xfrm>
          <a:prstGeom prst="line">
            <a:avLst/>
          </a:prstGeom>
          <a:ln w="8890">
            <a:solidFill>
              <a:srgbClr val="E2EB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87599B5C-99C5-A1FE-C718-4529BD147C02}"/>
              </a:ext>
            </a:extLst>
          </p:cNvPr>
          <p:cNvSpPr txBox="1"/>
          <p:nvPr/>
        </p:nvSpPr>
        <p:spPr>
          <a:xfrm>
            <a:off x="451063" y="4965765"/>
            <a:ext cx="778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ontserrat Black" pitchFamily="2" charset="-52"/>
              </a:rPr>
              <a:t>0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Montserrat Black" pitchFamily="2" charset="-52"/>
              </a:rPr>
              <a:t>4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Montserrat ExtraBold" pitchFamily="2" charset="-52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2A8161B-F947-1324-90C1-13B40654EDAD}"/>
              </a:ext>
            </a:extLst>
          </p:cNvPr>
          <p:cNvSpPr txBox="1"/>
          <p:nvPr/>
        </p:nvSpPr>
        <p:spPr>
          <a:xfrm>
            <a:off x="1229838" y="5133530"/>
            <a:ext cx="2103120" cy="2560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1400" b="1" dirty="0">
                <a:solidFill>
                  <a:schemeClr val="tx2"/>
                </a:solidFill>
                <a:latin typeface="Montserrat SemiBold" pitchFamily="2" charset="-52"/>
              </a:rPr>
              <a:t>Куда обращаться</a:t>
            </a:r>
            <a:endParaRPr sz="1400" b="1" dirty="0">
              <a:solidFill>
                <a:schemeClr val="tx2"/>
              </a:solidFill>
              <a:latin typeface="Montserrat SemiBold" pitchFamily="2" charset="-52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02C2E8B-B992-FFF0-0050-75167DB2F06B}"/>
              </a:ext>
            </a:extLst>
          </p:cNvPr>
          <p:cNvSpPr txBox="1"/>
          <p:nvPr/>
        </p:nvSpPr>
        <p:spPr>
          <a:xfrm>
            <a:off x="3605184" y="4984828"/>
            <a:ext cx="2947092" cy="590931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МЕТОДИЧЕСКИЕ ВОПРОСЫ</a:t>
            </a:r>
            <a:b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Методолог субъекта РФ</a:t>
            </a:r>
            <a:b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Методологи субъекта — первая линия методической поддержки ОМСУ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9B80384-CEE0-AF98-A2B7-AAB495A69D9E}"/>
              </a:ext>
            </a:extLst>
          </p:cNvPr>
          <p:cNvSpPr txBox="1"/>
          <p:nvPr/>
        </p:nvSpPr>
        <p:spPr>
          <a:xfrm>
            <a:off x="7177440" y="4962688"/>
            <a:ext cx="2947092" cy="590931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ТЕХНИЧЕСКИЕ ПРОБЛЕМЫ</a:t>
            </a:r>
            <a:b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</a:b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  <a:t>→ Ситуационный центр электронного правительства</a:t>
            </a:r>
            <a:b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tserrat" panose="00000500000000000000" pitchFamily="2" charset="-52"/>
              </a:rPr>
            </a:br>
            <a:r>
              <a:rPr lang="en-US" sz="900" b="1" dirty="0">
                <a:solidFill>
                  <a:srgbClr val="2A67D6"/>
                </a:solidFill>
                <a:latin typeface="Aptos"/>
              </a:rPr>
              <a:t>sc.digital.gov.ru</a:t>
            </a: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85DC0630-55A1-C2C1-3200-0A4D435811B3}"/>
              </a:ext>
            </a:extLst>
          </p:cNvPr>
          <p:cNvSpPr/>
          <p:nvPr/>
        </p:nvSpPr>
        <p:spPr>
          <a:xfrm>
            <a:off x="397212" y="5906775"/>
            <a:ext cx="10952568" cy="776644"/>
          </a:xfrm>
          <a:prstGeom prst="roundRect">
            <a:avLst>
              <a:gd name="adj" fmla="val 6680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C67ABE1-A841-FEBD-1413-A7F8D320D3B3}"/>
              </a:ext>
            </a:extLst>
          </p:cNvPr>
          <p:cNvSpPr txBox="1"/>
          <p:nvPr/>
        </p:nvSpPr>
        <p:spPr>
          <a:xfrm>
            <a:off x="566940" y="6014630"/>
            <a:ext cx="364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Montserrat Black" pitchFamily="2" charset="-52"/>
              </a:rPr>
              <a:t>!</a:t>
            </a:r>
            <a:endParaRPr lang="ru-RU" sz="3200" dirty="0">
              <a:solidFill>
                <a:schemeClr val="accent4">
                  <a:lumMod val="75000"/>
                </a:schemeClr>
              </a:solidFill>
              <a:latin typeface="Montserrat ExtraBold" pitchFamily="2" charset="-52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4B29A3B-218A-1FAC-D433-A6F8CAAE01AC}"/>
              </a:ext>
            </a:extLst>
          </p:cNvPr>
          <p:cNvSpPr txBox="1"/>
          <p:nvPr/>
        </p:nvSpPr>
        <p:spPr>
          <a:xfrm>
            <a:off x="1030401" y="6180484"/>
            <a:ext cx="1018282" cy="25603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ru-RU" sz="1400" b="1" dirty="0">
                <a:solidFill>
                  <a:schemeClr val="tx2"/>
                </a:solidFill>
                <a:latin typeface="Montserrat SemiBold" pitchFamily="2" charset="-52"/>
              </a:rPr>
              <a:t>Важно</a:t>
            </a:r>
            <a:endParaRPr sz="1400" b="1" dirty="0">
              <a:solidFill>
                <a:schemeClr val="tx2"/>
              </a:solidFill>
              <a:latin typeface="Montserrat SemiBold" pitchFamily="2" charset="-52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F586062-FADC-74C4-1973-06C4BDC2639F}"/>
              </a:ext>
            </a:extLst>
          </p:cNvPr>
          <p:cNvSpPr txBox="1"/>
          <p:nvPr/>
        </p:nvSpPr>
        <p:spPr>
          <a:xfrm>
            <a:off x="2737802" y="6053596"/>
            <a:ext cx="1953614" cy="4290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lnSpc>
                <a:spcPct val="150000"/>
              </a:lnSpc>
            </a:pPr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24 ЧАСА</a:t>
            </a:r>
            <a:b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на корректировку запроса</a:t>
            </a:r>
          </a:p>
        </p:txBody>
      </p:sp>
      <p:cxnSp>
        <p:nvCxnSpPr>
          <p:cNvPr id="88" name="Connector 88">
            <a:extLst>
              <a:ext uri="{FF2B5EF4-FFF2-40B4-BE49-F238E27FC236}">
                <a16:creationId xmlns:a16="http://schemas.microsoft.com/office/drawing/2014/main" id="{D349BCAE-41DC-8EC6-6A7B-8092CFF6F016}"/>
              </a:ext>
            </a:extLst>
          </p:cNvPr>
          <p:cNvCxnSpPr>
            <a:cxnSpLocks/>
          </p:cNvCxnSpPr>
          <p:nvPr/>
        </p:nvCxnSpPr>
        <p:spPr>
          <a:xfrm>
            <a:off x="6552276" y="4919790"/>
            <a:ext cx="0" cy="683499"/>
          </a:xfrm>
          <a:prstGeom prst="line">
            <a:avLst/>
          </a:prstGeom>
          <a:ln w="8890">
            <a:solidFill>
              <a:srgbClr val="B5C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88D31EB3-5979-E3C6-AB4C-A2373B6F381C}"/>
              </a:ext>
            </a:extLst>
          </p:cNvPr>
          <p:cNvSpPr txBox="1"/>
          <p:nvPr/>
        </p:nvSpPr>
        <p:spPr>
          <a:xfrm>
            <a:off x="5255513" y="6037542"/>
            <a:ext cx="2926033" cy="4290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lnSpc>
                <a:spcPct val="150000"/>
              </a:lnSpc>
            </a:pPr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ТЕРРИТОРИАЛЬНЫЙ ОРГАН</a:t>
            </a:r>
            <a:b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нельзя настроить как уполномоченный орган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069D120-7E61-94F6-0492-1F951D0F03DD}"/>
              </a:ext>
            </a:extLst>
          </p:cNvPr>
          <p:cNvSpPr txBox="1"/>
          <p:nvPr/>
        </p:nvSpPr>
        <p:spPr>
          <a:xfrm>
            <a:off x="8578929" y="6034364"/>
            <a:ext cx="2152326" cy="4290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lnSpc>
                <a:spcPct val="150000"/>
              </a:lnSpc>
            </a:pPr>
            <a:r>
              <a:rPr lang="ru-RU" sz="900" b="1" dirty="0">
                <a:solidFill>
                  <a:srgbClr val="202630"/>
                </a:solidFill>
                <a:latin typeface="Montserrat" panose="00000500000000000000" pitchFamily="2" charset="-52"/>
              </a:rPr>
              <a:t>НОЯБРЬ 2026</a:t>
            </a:r>
            <a:b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srgbClr val="202630"/>
                </a:solidFill>
                <a:latin typeface="Montserrat" panose="00000500000000000000" pitchFamily="2" charset="-52"/>
              </a:rPr>
              <a:t>срок разработки карточки услуги</a:t>
            </a:r>
          </a:p>
        </p:txBody>
      </p:sp>
      <p:cxnSp>
        <p:nvCxnSpPr>
          <p:cNvPr id="94" name="Connector 88">
            <a:extLst>
              <a:ext uri="{FF2B5EF4-FFF2-40B4-BE49-F238E27FC236}">
                <a16:creationId xmlns:a16="http://schemas.microsoft.com/office/drawing/2014/main" id="{2FC7EF3D-D375-2C2B-6DBC-6FE65F8ED425}"/>
              </a:ext>
            </a:extLst>
          </p:cNvPr>
          <p:cNvCxnSpPr>
            <a:cxnSpLocks/>
          </p:cNvCxnSpPr>
          <p:nvPr/>
        </p:nvCxnSpPr>
        <p:spPr>
          <a:xfrm>
            <a:off x="4947180" y="5990821"/>
            <a:ext cx="0" cy="683499"/>
          </a:xfrm>
          <a:prstGeom prst="line">
            <a:avLst/>
          </a:prstGeom>
          <a:ln w="8890">
            <a:solidFill>
              <a:srgbClr val="B5C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88">
            <a:extLst>
              <a:ext uri="{FF2B5EF4-FFF2-40B4-BE49-F238E27FC236}">
                <a16:creationId xmlns:a16="http://schemas.microsoft.com/office/drawing/2014/main" id="{B2C8F464-AD40-C313-8FF2-4FA51E8B2AB4}"/>
              </a:ext>
            </a:extLst>
          </p:cNvPr>
          <p:cNvCxnSpPr>
            <a:cxnSpLocks/>
          </p:cNvCxnSpPr>
          <p:nvPr/>
        </p:nvCxnSpPr>
        <p:spPr>
          <a:xfrm>
            <a:off x="8286588" y="5990821"/>
            <a:ext cx="0" cy="683499"/>
          </a:xfrm>
          <a:prstGeom prst="line">
            <a:avLst/>
          </a:prstGeom>
          <a:ln w="8890">
            <a:solidFill>
              <a:srgbClr val="B5C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7338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ЦСР">
      <a:dk1>
        <a:srgbClr val="000000"/>
      </a:dk1>
      <a:lt1>
        <a:srgbClr val="FFFFFF"/>
      </a:lt1>
      <a:dk2>
        <a:srgbClr val="333266"/>
      </a:dk2>
      <a:lt2>
        <a:srgbClr val="A7A7CF"/>
      </a:lt2>
      <a:accent1>
        <a:srgbClr val="5E5A91"/>
      </a:accent1>
      <a:accent2>
        <a:srgbClr val="4ED4BB"/>
      </a:accent2>
      <a:accent3>
        <a:srgbClr val="99CBE9"/>
      </a:accent3>
      <a:accent4>
        <a:srgbClr val="F85B3D"/>
      </a:accent4>
      <a:accent5>
        <a:srgbClr val="A10064"/>
      </a:accent5>
      <a:accent6>
        <a:srgbClr val="E50036"/>
      </a:accent6>
      <a:hlink>
        <a:srgbClr val="5E5A91"/>
      </a:hlink>
      <a:folHlink>
        <a:srgbClr val="A7A7C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14358</TotalTime>
  <Words>312</Words>
  <Application>Microsoft Office PowerPoint</Application>
  <PresentationFormat>Широкоэкранный</PresentationFormat>
  <Paragraphs>40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Aptos</vt:lpstr>
      <vt:lpstr>Calibri</vt:lpstr>
      <vt:lpstr>Montserrat Black</vt:lpstr>
      <vt:lpstr>Arial</vt:lpstr>
      <vt:lpstr>Montserrat SemiBold</vt:lpstr>
      <vt:lpstr>Montserrat ExtraBold</vt:lpstr>
      <vt:lpstr>Montserrat</vt:lpstr>
      <vt:lpstr>Тема Office</vt:lpstr>
      <vt:lpstr>ФРГУ 3.0: Памятка для ОМСУ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в две или три строки</dc:title>
  <dc:creator>jul_su@me.com</dc:creator>
  <cp:lastModifiedBy>v.kim</cp:lastModifiedBy>
  <cp:revision>194</cp:revision>
  <dcterms:created xsi:type="dcterms:W3CDTF">2023-11-08T07:52:20Z</dcterms:created>
  <dcterms:modified xsi:type="dcterms:W3CDTF">2026-08-18T13:51:35Z</dcterms:modified>
</cp:coreProperties>
</file>