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howSpecialPlsOnTitleSld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12192000" cy="6858000"/>
  <p:defaultTextStyle>
    <a:defPPr lvl="0">
      <a:defRPr lang="ru-RU"/>
    </a:defPPr>
    <a:lvl1pPr marL="0" lvl="1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1" d="100"/>
          <a:sy n="111" d="100"/>
        </p:scale>
        <p:origin x="714" y="96"/>
      </p:cViewPr>
      <p:guideLst>
        <p:guide pos="7129"/>
        <p:guide pos="2183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esProps" Target="presProps.xml" /><Relationship Id="rId20" Type="http://schemas.openxmlformats.org/officeDocument/2006/relationships/tableStyles" Target="tableStyles.xml" /><Relationship Id="rId2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8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emf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emf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5.emf"/><Relationship Id="rId4" Type="http://schemas.openxmlformats.org/officeDocument/2006/relationships/image" Target="../media/image10.png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11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11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emf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.emf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emf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5.emf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emf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5.emf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1.emf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emf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emf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6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emf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Рекомендаци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658814" y="2528887"/>
            <a:ext cx="10831362" cy="3816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Основной слайд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8087360" y="0"/>
            <a:ext cx="41046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754704" y="998270"/>
            <a:ext cx="660400" cy="1149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6810702" y="0"/>
            <a:ext cx="53812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479624" y="998270"/>
            <a:ext cx="660400" cy="1149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1447"/>
            <a:ext cx="1832761" cy="4633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Основной слайд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6810702" y="0"/>
            <a:ext cx="538129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479624" y="998270"/>
            <a:ext cx="660400" cy="1149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1447"/>
            <a:ext cx="1832761" cy="4633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6810702" y="0"/>
            <a:ext cx="53812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 descr="Изображение выглядит как человек, одежда, в помещении&#10;&#10;Автоматически созданное описание"/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 l="0" t="-67" r="0" b="0"/>
          <a:stretch/>
        </p:blipFill>
        <p:spPr bwMode="auto">
          <a:xfrm>
            <a:off x="6810702" y="0"/>
            <a:ext cx="5381298" cy="6853381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1447"/>
            <a:ext cx="1832761" cy="463377"/>
          </a:xfrm>
          <a:prstGeom prst="rect">
            <a:avLst/>
          </a:prstGeom>
        </p:spPr>
      </p:pic>
      <p:pic>
        <p:nvPicPr>
          <p:cNvPr id="6" name="Рисунок 5" descr="Изображение выглядит как Графика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6796024" y="-4619"/>
            <a:ext cx="2361831" cy="18212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" name="Прямоугольник 1"/>
          <p:cNvSpPr/>
          <p:nvPr userDrawn="1"/>
        </p:nvSpPr>
        <p:spPr bwMode="auto">
          <a:xfrm>
            <a:off x="658814" y="2789835"/>
            <a:ext cx="5437186" cy="3427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Рисунок 5"/>
          <p:cNvSpPr>
            <a:spLocks noGrp="1"/>
          </p:cNvSpPr>
          <p:nvPr>
            <p:ph type="pic" sz="quarter" idx="11"/>
          </p:nvPr>
        </p:nvSpPr>
        <p:spPr bwMode="auto">
          <a:xfrm>
            <a:off x="658815" y="2789835"/>
            <a:ext cx="2421269" cy="34270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6383339" y="2789835"/>
            <a:ext cx="5437186" cy="3427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2"/>
          </p:nvPr>
        </p:nvSpPr>
        <p:spPr bwMode="auto">
          <a:xfrm>
            <a:off x="6383340" y="2789835"/>
            <a:ext cx="2421269" cy="34270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" name="Прямоугольник 1"/>
          <p:cNvSpPr/>
          <p:nvPr userDrawn="1"/>
        </p:nvSpPr>
        <p:spPr bwMode="auto">
          <a:xfrm>
            <a:off x="658814" y="2918171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Рисунок 5"/>
          <p:cNvSpPr>
            <a:spLocks noGrp="1"/>
          </p:cNvSpPr>
          <p:nvPr>
            <p:ph type="pic" sz="quarter" idx="11"/>
          </p:nvPr>
        </p:nvSpPr>
        <p:spPr bwMode="auto">
          <a:xfrm>
            <a:off x="658815" y="4182256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68588" y="2612839"/>
            <a:ext cx="967828" cy="670621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 bwMode="auto">
          <a:xfrm>
            <a:off x="4523474" y="2948762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Рисунок 5"/>
          <p:cNvSpPr>
            <a:spLocks noGrp="1"/>
          </p:cNvSpPr>
          <p:nvPr>
            <p:ph type="pic" sz="quarter" idx="12"/>
          </p:nvPr>
        </p:nvSpPr>
        <p:spPr bwMode="auto">
          <a:xfrm>
            <a:off x="4523475" y="4212847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133247" y="2612839"/>
            <a:ext cx="967828" cy="670621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 bwMode="auto">
          <a:xfrm>
            <a:off x="8367814" y="2948762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Рисунок 5"/>
          <p:cNvSpPr>
            <a:spLocks noGrp="1"/>
          </p:cNvSpPr>
          <p:nvPr>
            <p:ph type="pic" sz="quarter" idx="13"/>
          </p:nvPr>
        </p:nvSpPr>
        <p:spPr bwMode="auto">
          <a:xfrm>
            <a:off x="8367815" y="4212847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977588" y="2612839"/>
            <a:ext cx="967828" cy="670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9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7" name="Прямоугольник 16"/>
          <p:cNvSpPr/>
          <p:nvPr userDrawn="1"/>
        </p:nvSpPr>
        <p:spPr bwMode="auto">
          <a:xfrm>
            <a:off x="6725653" y="2875548"/>
            <a:ext cx="5094872" cy="32740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Рисунок 5"/>
          <p:cNvSpPr>
            <a:spLocks noGrp="1"/>
          </p:cNvSpPr>
          <p:nvPr>
            <p:ph type="pic" sz="quarter" idx="13"/>
          </p:nvPr>
        </p:nvSpPr>
        <p:spPr bwMode="auto">
          <a:xfrm>
            <a:off x="6725653" y="4212847"/>
            <a:ext cx="5094872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351388" y="2543878"/>
            <a:ext cx="967828" cy="670621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568873" y="2673927"/>
            <a:ext cx="5527127" cy="3475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1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568873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1"/>
          </p:nvPr>
        </p:nvSpPr>
        <p:spPr bwMode="auto">
          <a:xfrm>
            <a:off x="6340085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1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568873" y="2660073"/>
            <a:ext cx="4697413" cy="31996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 bwMode="auto">
          <a:xfrm>
            <a:off x="5531370" y="2660073"/>
            <a:ext cx="5156617" cy="31858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1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бложка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2"/>
          <p:cNvSpPr>
            <a:spLocks noGrp="1"/>
          </p:cNvSpPr>
          <p:nvPr>
            <p:ph type="title"/>
          </p:nvPr>
        </p:nvSpPr>
        <p:spPr bwMode="auto">
          <a:xfrm>
            <a:off x="6899564" y="1288474"/>
            <a:ext cx="4747163" cy="2139490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Заголовок 12"/>
          <p:cNvSpPr txBox="1"/>
          <p:nvPr userDrawn="1"/>
        </p:nvSpPr>
        <p:spPr bwMode="auto">
          <a:xfrm>
            <a:off x="6431152" y="5970494"/>
            <a:ext cx="4179127" cy="379963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ts val="3320"/>
              </a:lnSpc>
              <a:spcBef>
                <a:spcPts val="0"/>
              </a:spcBef>
              <a:buNone/>
              <a:defRPr sz="3200" b="1" i="0">
                <a:solidFill>
                  <a:schemeClr val="tx1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1400" b="0" i="0">
              <a:latin typeface="Montserrat"/>
            </a:endParaRPr>
          </a:p>
        </p:txBody>
      </p:sp>
      <p:sp>
        <p:nvSpPr>
          <p:cNvPr id="1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6899564" y="5184323"/>
            <a:ext cx="3710715" cy="6068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4437" y="3015912"/>
            <a:ext cx="3269531" cy="8241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Основной слайд 1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1447"/>
            <a:ext cx="1832761" cy="4633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1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тбивочны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Графика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007926" y="0"/>
            <a:ext cx="4184073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1447"/>
            <a:ext cx="1832761" cy="46337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0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4450025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/>
          </p:nvPr>
        </p:nvSpPr>
        <p:spPr bwMode="auto">
          <a:xfrm>
            <a:off x="568872" y="922887"/>
            <a:ext cx="5382665" cy="25061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тбивочны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 bwMode="auto">
          <a:xfrm>
            <a:off x="8936182" y="0"/>
            <a:ext cx="325581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0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4450025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" name="Текст 2"/>
          <p:cNvSpPr>
            <a:spLocks noGrp="1"/>
          </p:cNvSpPr>
          <p:nvPr>
            <p:ph type="body" sz="quarter" idx="11"/>
          </p:nvPr>
        </p:nvSpPr>
        <p:spPr bwMode="auto">
          <a:xfrm>
            <a:off x="568872" y="922887"/>
            <a:ext cx="5382665" cy="25061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pic>
        <p:nvPicPr>
          <p:cNvPr id="4" name="Рисунок 3" descr="Изображение выглядит как снимок экрана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708407" y="0"/>
            <a:ext cx="4286973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Слайд с фото навыл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 bwMode="auto">
          <a:xfrm>
            <a:off x="-1" y="0"/>
            <a:ext cx="12180711" cy="1745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 bwMode="auto">
          <a:xfrm>
            <a:off x="598375" y="1295912"/>
            <a:ext cx="8541007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en-US"/>
              <a:t>Образец</a:t>
            </a:r>
            <a:r>
              <a:rPr lang="en-US"/>
              <a:t> </a:t>
            </a:r>
            <a:r>
              <a:rPr lang="en-US"/>
              <a:t>текста</a:t>
            </a:r>
            <a:endParaRPr lang="en-US"/>
          </a:p>
          <a:p>
            <a:pPr lvl="1">
              <a:defRPr/>
            </a:pPr>
            <a:r>
              <a:rPr lang="en-US"/>
              <a:t>Второй</a:t>
            </a:r>
            <a:r>
              <a:rPr lang="en-US"/>
              <a:t> </a:t>
            </a:r>
            <a:r>
              <a:rPr lang="en-US"/>
              <a:t>уровень</a:t>
            </a:r>
            <a:endParaRPr lang="en-US"/>
          </a:p>
          <a:p>
            <a:pPr lvl="2">
              <a:defRPr/>
            </a:pPr>
            <a:r>
              <a:rPr lang="en-US"/>
              <a:t>Третий</a:t>
            </a:r>
            <a:r>
              <a:rPr lang="en-US"/>
              <a:t> </a:t>
            </a:r>
            <a:r>
              <a:rPr lang="en-US"/>
              <a:t>уровень</a:t>
            </a:r>
            <a:endParaRPr lang="en-US"/>
          </a:p>
          <a:p>
            <a:pPr lvl="3">
              <a:defRPr/>
            </a:pPr>
            <a:r>
              <a:rPr lang="en-US"/>
              <a:t>Четвертый</a:t>
            </a:r>
            <a:r>
              <a:rPr lang="en-US"/>
              <a:t> </a:t>
            </a:r>
            <a:r>
              <a:rPr lang="en-US"/>
              <a:t>уровень</a:t>
            </a:r>
            <a:endParaRPr lang="en-US"/>
          </a:p>
          <a:p>
            <a:pPr lvl="4">
              <a:defRPr/>
            </a:pPr>
            <a:r>
              <a:rPr lang="en-US"/>
              <a:t>Пятый</a:t>
            </a:r>
            <a:r>
              <a:rPr lang="en-US"/>
              <a:t> </a:t>
            </a:r>
            <a:r>
              <a:rPr lang="en-US"/>
              <a:t>уровень</a:t>
            </a: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 bwMode="auto">
          <a:xfrm>
            <a:off x="958853" y="510507"/>
            <a:ext cx="8535183" cy="3578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en-US"/>
              <a:t>Образец</a:t>
            </a:r>
            <a:r>
              <a:rPr lang="en-US"/>
              <a:t> </a:t>
            </a:r>
            <a:r>
              <a:rPr lang="en-US"/>
              <a:t>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бложка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нимок экрана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2"/>
          <p:cNvSpPr>
            <a:spLocks noGrp="1"/>
          </p:cNvSpPr>
          <p:nvPr>
            <p:ph type="title"/>
          </p:nvPr>
        </p:nvSpPr>
        <p:spPr bwMode="auto">
          <a:xfrm>
            <a:off x="1989787" y="1004826"/>
            <a:ext cx="4779148" cy="1512743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Заголовок 12"/>
          <p:cNvSpPr txBox="1"/>
          <p:nvPr userDrawn="1"/>
        </p:nvSpPr>
        <p:spPr bwMode="auto">
          <a:xfrm>
            <a:off x="6431152" y="5970494"/>
            <a:ext cx="4179127" cy="379963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ts val="3320"/>
              </a:lnSpc>
              <a:spcBef>
                <a:spcPts val="0"/>
              </a:spcBef>
              <a:buNone/>
              <a:defRPr sz="3200" b="1" i="0">
                <a:solidFill>
                  <a:schemeClr val="tx1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1400" b="0" i="0">
              <a:latin typeface="Montserrat"/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9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1989787" y="6131353"/>
            <a:ext cx="4179127" cy="4619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9" name="Рисунок 8" descr="Изображение выглядит как снимок экрана, Графика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403761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3776354" y="541053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095505" y="1730789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5095505" y="3383833"/>
            <a:ext cx="6207079" cy="2678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Основной слайд 1">
    <p:bg>
      <p:bgPr shadeToTitle="0">
        <a:solidFill>
          <a:schemeClr val="tx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776354" y="539633"/>
            <a:ext cx="1832761" cy="463377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095505" y="1730789"/>
            <a:ext cx="5202382" cy="1077725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5095505" y="3383833"/>
            <a:ext cx="6207079" cy="2678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ontserrat"/>
              </a:defRPr>
            </a:lvl1pPr>
            <a:lvl2pPr marL="457200" indent="0">
              <a:buNone/>
              <a:defRPr sz="1400">
                <a:latin typeface="Montserrat"/>
              </a:defRPr>
            </a:lvl2pPr>
            <a:lvl3pPr marL="914400" indent="0">
              <a:buNone/>
              <a:defRPr sz="1400">
                <a:latin typeface="Montserrat"/>
              </a:defRPr>
            </a:lvl3pPr>
            <a:lvl4pPr marL="1371600" indent="0">
              <a:buNone/>
              <a:defRPr sz="1400">
                <a:latin typeface="Montserrat"/>
              </a:defRPr>
            </a:lvl4pPr>
            <a:lvl5pPr marL="1828800" indent="0">
              <a:buNone/>
              <a:defRPr sz="1400">
                <a:latin typeface="Montserra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pic>
        <p:nvPicPr>
          <p:cNvPr id="3" name="Рисунок 2" descr="Изображение выглядит как снимок экрана, Графика, графический дизайн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rcRect l="0" t="0" r="65982" b="0"/>
          <a:stretch/>
        </p:blipFill>
        <p:spPr bwMode="auto">
          <a:xfrm>
            <a:off x="-1" y="0"/>
            <a:ext cx="414745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нимок экрана, Графика, дизайн&#10;&#10;Автоматически созданное описание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3776354" y="541053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095505" y="1730789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 bwMode="auto">
          <a:xfrm>
            <a:off x="2781783" y="3465513"/>
            <a:ext cx="4364867" cy="2728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Рисунок 5"/>
          <p:cNvSpPr>
            <a:spLocks noGrp="1"/>
          </p:cNvSpPr>
          <p:nvPr>
            <p:ph type="pic" sz="quarter" idx="12"/>
          </p:nvPr>
        </p:nvSpPr>
        <p:spPr bwMode="auto">
          <a:xfrm>
            <a:off x="7466078" y="3465513"/>
            <a:ext cx="4364867" cy="2728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Основной слайд 3">
    <p:bg>
      <p:bgPr shadeToTitle="0">
        <a:solidFill>
          <a:schemeClr val="tx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Основной слайд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6868160" y="0"/>
            <a:ext cx="53238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535504" y="998270"/>
            <a:ext cx="660400" cy="114935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/>
              </a:defRPr>
            </a:lvl1pPr>
          </a:lstStyle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media15.sv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hyperlink" Target="http://publication.pravo.gov.ru/Document/" TargetMode="Externa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media16.svg"/><Relationship Id="rId6" Type="http://schemas.openxmlformats.org/officeDocument/2006/relationships/image" Target="../media/image5.emf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emf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https://disk.yandex.ru/d/na5Crakq-SlDbQ" TargetMode="External"/><Relationship Id="rId3" Type="http://schemas.openxmlformats.org/officeDocument/2006/relationships/image" Target="../media/image18.png"/><Relationship Id="rId4" Type="http://schemas.openxmlformats.org/officeDocument/2006/relationships/image" Target="../media/image45.png"/><Relationship Id="rId5" Type="http://schemas.openxmlformats.org/officeDocument/2006/relationships/hyperlink" Target="https://www.kcrinfo.ru/" TargetMode="External"/><Relationship Id="rId6" Type="http://schemas.openxmlformats.org/officeDocument/2006/relationships/image" Target="../media/image4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media1.svg"/><Relationship Id="rId6" Type="http://schemas.openxmlformats.org/officeDocument/2006/relationships/image" Target="../media/image21.png"/><Relationship Id="rId7" Type="http://schemas.openxmlformats.org/officeDocument/2006/relationships/image" Target="../media/media2.svg"/><Relationship Id="rId8" Type="http://schemas.openxmlformats.org/officeDocument/2006/relationships/image" Target="../media/image22.png"/><Relationship Id="rId9" Type="http://schemas.openxmlformats.org/officeDocument/2006/relationships/image" Target="../media/media3.sv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3.png"/><Relationship Id="rId3" Type="http://schemas.openxmlformats.org/officeDocument/2006/relationships/image" Target="../media/media4.svg"/><Relationship Id="rId4" Type="http://schemas.openxmlformats.org/officeDocument/2006/relationships/image" Target="../media/image24.png"/><Relationship Id="rId5" Type="http://schemas.openxmlformats.org/officeDocument/2006/relationships/image" Target="../media/media5.svg"/><Relationship Id="rId6" Type="http://schemas.openxmlformats.org/officeDocument/2006/relationships/image" Target="../media/image25.png"/><Relationship Id="rId7" Type="http://schemas.openxmlformats.org/officeDocument/2006/relationships/image" Target="../media/media6.svg"/><Relationship Id="rId8" Type="http://schemas.openxmlformats.org/officeDocument/2006/relationships/image" Target="../media/image2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7.png"/><Relationship Id="rId4" Type="http://schemas.openxmlformats.org/officeDocument/2006/relationships/image" Target="../media/media7.svg"/><Relationship Id="rId5" Type="http://schemas.openxmlformats.org/officeDocument/2006/relationships/image" Target="../media/image28.png"/><Relationship Id="rId6" Type="http://schemas.openxmlformats.org/officeDocument/2006/relationships/image" Target="../media/media8.sv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media9.svg"/><Relationship Id="rId10" Type="http://schemas.openxmlformats.org/officeDocument/2006/relationships/image" Target="../media/image24.png"/><Relationship Id="rId11" Type="http://schemas.openxmlformats.org/officeDocument/2006/relationships/image" Target="../media/image3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2.png"/><Relationship Id="rId3" Type="http://schemas.openxmlformats.org/officeDocument/2006/relationships/image" Target="../media/media10.sv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media11.sv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media12.svg"/><Relationship Id="rId7" Type="http://schemas.openxmlformats.org/officeDocument/2006/relationships/image" Target="../media/image36.png"/><Relationship Id="rId8" Type="http://schemas.openxmlformats.org/officeDocument/2006/relationships/image" Target="../media/media13.svg"/><Relationship Id="rId9" Type="http://schemas.openxmlformats.org/officeDocument/2006/relationships/image" Target="../media/image37.png"/><Relationship Id="rId10" Type="http://schemas.openxmlformats.org/officeDocument/2006/relationships/image" Target="../media/media14.sv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9.png"/><Relationship Id="rId4" Type="http://schemas.openxmlformats.org/officeDocument/2006/relationships/image" Target="../media/image37.png"/><Relationship Id="rId5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5095504" y="1981012"/>
            <a:ext cx="6867896" cy="1024287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800"/>
              <a:t>Работа субъектов второй волны</a:t>
            </a:r>
            <a:br>
              <a:rPr lang="ru-RU" sz="2800"/>
            </a:br>
            <a:r>
              <a:rPr lang="ru-RU" sz="2800"/>
              <a:t>в ФРГУ 3.0</a:t>
            </a:r>
            <a:endParaRPr lang="ru-RU" sz="2800" b="0">
              <a:latin typeface="Montserrat Medium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auto">
          <a:xfrm>
            <a:off x="10480306" y="6046025"/>
            <a:ext cx="1483094" cy="325746"/>
          </a:xfrm>
        </p:spPr>
        <p:txBody>
          <a:bodyPr/>
          <a:lstStyle/>
          <a:p>
            <a:pPr>
              <a:defRPr/>
            </a:pPr>
            <a:r>
              <a:rPr lang="ru-RU"/>
              <a:t>июль 2025</a:t>
            </a:r>
            <a:endParaRPr/>
          </a:p>
        </p:txBody>
      </p:sp>
      <p:sp>
        <p:nvSpPr>
          <p:cNvPr id="2" name="Заголовок 4"/>
          <p:cNvSpPr txBox="1"/>
          <p:nvPr/>
        </p:nvSpPr>
        <p:spPr bwMode="auto">
          <a:xfrm>
            <a:off x="5095504" y="2989692"/>
            <a:ext cx="6207080" cy="576468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ts val="3320"/>
              </a:lnSpc>
              <a:spcBef>
                <a:spcPts val="0"/>
              </a:spcBef>
              <a:buNone/>
              <a:defRPr sz="3200" b="1" i="0">
                <a:solidFill>
                  <a:schemeClr val="tx1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>
                <a:solidFill>
                  <a:schemeClr val="accent1"/>
                </a:solidFill>
              </a:rPr>
              <a:t>Установочное совещание</a:t>
            </a: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 bwMode="auto">
          <a:xfrm>
            <a:off x="783300" y="1574500"/>
            <a:ext cx="5168900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Дата, номер не указаны: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"Об утверждении Положения о Министерстве культуры Российской Федерации"</a:t>
            </a:r>
            <a:endParaRPr/>
          </a:p>
        </p:txBody>
      </p:sp>
      <p:pic>
        <p:nvPicPr>
          <p:cNvPr id="36" name="Рисунок 35" descr="Флажок с крестиком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0272" y="1177785"/>
            <a:ext cx="355355" cy="3553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390272" y="704120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800" b="1">
                <a:latin typeface="Montserrat"/>
                <a:ea typeface="Aptos"/>
                <a:cs typeface="Times New Roman"/>
              </a:rPr>
              <a:t>3. Дата и номер заполнены корректно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745627" y="118822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Отказ в согласовании</a:t>
            </a:r>
            <a:endParaRPr/>
          </a:p>
        </p:txBody>
      </p:sp>
      <p:pic>
        <p:nvPicPr>
          <p:cNvPr id="75" name="Рисунок 74" descr="флажок установлен со сплошной заливкой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17851" y="1173686"/>
            <a:ext cx="355355" cy="35535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 bwMode="auto">
          <a:xfrm>
            <a:off x="6451356" y="119607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486272" y="1574500"/>
            <a:ext cx="5168900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Есть дата и номер: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от 21 января 1993 г. № 69 </a:t>
            </a:r>
            <a:r>
              <a:rPr lang="ru-RU" sz="1200">
                <a:latin typeface="Montserrat"/>
                <a:ea typeface="Aptos"/>
                <a:cs typeface="Times New Roman"/>
              </a:rPr>
              <a:t>"Об утверждении Положения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 Министерстве культуры Российской Федерации"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783299" y="2640346"/>
            <a:ext cx="4211487" cy="1131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Неполный формат даты, ошибки в формате:</a:t>
            </a:r>
            <a:b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от 03.2020 г.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от 01 марта 2019 г.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от 15 февраля 2010 года 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6486272" y="2640346"/>
            <a:ext cx="4022963" cy="953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Допустимые форматы даты и номера: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600">
                <a:latin typeface="Montserrat"/>
                <a:ea typeface="Aptos"/>
                <a:cs typeface="Times New Roman"/>
              </a:rPr>
              <a:t>от 04.08.2020 № 123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600">
                <a:latin typeface="Montserrat"/>
                <a:ea typeface="Aptos"/>
                <a:cs typeface="Times New Roman"/>
              </a:rPr>
              <a:t>от 2 апреля 2021 г. № 550</a:t>
            </a:r>
            <a:endParaRPr lang="ru-RU" sz="1600">
              <a:latin typeface="Montserrat"/>
              <a:ea typeface="Aptos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110994" y="2868774"/>
            <a:ext cx="1883792" cy="91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en-US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N</a:t>
            </a: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en-US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No</a:t>
            </a: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номер</a:t>
            </a:r>
            <a:r>
              <a:rPr lang="ru-RU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, </a:t>
            </a:r>
            <a:r>
              <a:rPr lang="ru-RU" sz="1200" b="0" i="0">
                <a:solidFill>
                  <a:srgbClr val="202122"/>
                </a:solidFill>
                <a:latin typeface="Arial"/>
              </a:rPr>
              <a:t>#</a:t>
            </a:r>
            <a:r>
              <a:rPr lang="ru-RU" sz="1200">
                <a:solidFill>
                  <a:srgbClr val="000000"/>
                </a:solidFill>
                <a:latin typeface="Montserrat"/>
                <a:cs typeface="Times New Roman"/>
              </a:rPr>
              <a:t>, </a:t>
            </a:r>
            <a:r>
              <a:rPr lang="en-US" sz="1200">
                <a:solidFill>
                  <a:srgbClr val="000000"/>
                </a:solidFill>
                <a:latin typeface="Montserrat"/>
                <a:cs typeface="Times New Roman"/>
              </a:rPr>
              <a:t>Nr </a:t>
            </a:r>
            <a:r>
              <a:rPr lang="ru-RU" sz="1200">
                <a:solidFill>
                  <a:srgbClr val="000000"/>
                </a:solidFill>
                <a:latin typeface="Montserrat"/>
                <a:cs typeface="Times New Roman"/>
              </a:rPr>
              <a:t>и пр. </a:t>
            </a: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783299" y="4195973"/>
            <a:ext cx="5610906" cy="102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Segoe UI Emoji"/>
              </a:rPr>
              <a:t>❌</a:t>
            </a:r>
            <a:r>
              <a:rPr lang="ru-RU" sz="1200">
                <a:latin typeface="Montserrat"/>
                <a:ea typeface="Aptos"/>
                <a:cs typeface="Times New Roman"/>
              </a:rPr>
              <a:t> 69 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"Об утверждении Положения о Министерстве культуры Российской Федерации"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Segoe UI Emoji"/>
              </a:rPr>
              <a:t>❌</a:t>
            </a:r>
            <a:r>
              <a:rPr lang="ru-RU" sz="1200">
                <a:latin typeface="Montserrat"/>
                <a:ea typeface="Aptos"/>
                <a:cs typeface="Times New Roman"/>
              </a:rPr>
              <a:t> 4804-1 О вывозе и ввозе культурных ценностей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783299" y="3897160"/>
            <a:ext cx="4211487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latin typeface="Montserrat"/>
                <a:ea typeface="Aptos"/>
                <a:cs typeface="Times New Roman"/>
              </a:rPr>
              <a:t>Примеры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6486272" y="4112271"/>
            <a:ext cx="5610906" cy="124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     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от 21 января 1993 г. № 69 «Об утверждении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Положения о Министерстве культуры Российской Федерации»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     Закон от 15.04.1993 № 4804-1 «О вывозе и ввозе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культурных ценностей»</a:t>
            </a:r>
            <a:endParaRPr/>
          </a:p>
        </p:txBody>
      </p:sp>
      <p:pic>
        <p:nvPicPr>
          <p:cNvPr id="17" name="Рисунок 16" descr="Флажок со сплошной заливкой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6574633" y="4161829"/>
            <a:ext cx="182305" cy="182305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74632" y="4906766"/>
            <a:ext cx="182305" cy="182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 bwMode="auto">
          <a:xfrm>
            <a:off x="783300" y="1579580"/>
            <a:ext cx="5168900" cy="714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Наименование </a:t>
            </a: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не указано</a:t>
            </a:r>
            <a:b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от 08.04.2009 № 312</a:t>
            </a:r>
            <a:endParaRPr/>
          </a:p>
        </p:txBody>
      </p:sp>
      <p:pic>
        <p:nvPicPr>
          <p:cNvPr id="36" name="Рисунок 35" descr="Флажок с крестиком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0272" y="1182865"/>
            <a:ext cx="355355" cy="3553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390272" y="709200"/>
            <a:ext cx="9795128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b="1">
                <a:latin typeface="Montserrat"/>
                <a:ea typeface="Aptos"/>
                <a:cs typeface="Times New Roman"/>
              </a:rPr>
              <a:t>4</a:t>
            </a:r>
            <a:r>
              <a:rPr lang="ru-RU" sz="1800" b="1">
                <a:latin typeface="Montserrat"/>
                <a:ea typeface="Aptos"/>
                <a:cs typeface="Times New Roman"/>
              </a:rPr>
              <a:t>. Указано полное наименование акта в кавычках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745627" y="119330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Отказ в согласовании</a:t>
            </a:r>
            <a:endParaRPr/>
          </a:p>
        </p:txBody>
      </p:sp>
      <p:pic>
        <p:nvPicPr>
          <p:cNvPr id="75" name="Рисунок 74" descr="флажок установлен со сплошной заливкой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813051" y="1178766"/>
            <a:ext cx="355355" cy="35535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 bwMode="auto">
          <a:xfrm>
            <a:off x="6121156" y="120115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156072" y="1579580"/>
            <a:ext cx="6035928" cy="1299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Указано полное наименование акта: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Постановление Правительства Российской Федерации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от 08.04.2009 № 312 </a:t>
            </a:r>
            <a:r>
              <a:rPr lang="ru-RU" sz="1100" b="1">
                <a:latin typeface="Montserrat"/>
                <a:ea typeface="Aptos"/>
                <a:cs typeface="Times New Roman"/>
              </a:rPr>
              <a:t>«Об оценке и о мониторинге результативности деятельности научных организаций, выполняющих научно-исследовательские, опытно-конструкторские и технологические работы гражданского назначения»</a:t>
            </a:r>
            <a:endParaRPr lang="ru-RU" sz="12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83299" y="2941154"/>
            <a:ext cx="4817401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Отсутствуют кавычки:</a:t>
            </a:r>
            <a:b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Постановление Правительства Российской Федерации от 30.06.2004 № 324 Об утверждении Положения </a:t>
            </a:r>
            <a:br>
              <a:rPr lang="ru-RU" sz="1200">
                <a:latin typeface="Montserrat"/>
                <a:ea typeface="Aptos"/>
                <a:cs typeface="Times New Roman"/>
              </a:rPr>
            </a:br>
            <a:r>
              <a:rPr lang="ru-RU" sz="1200">
                <a:latin typeface="Montserrat"/>
                <a:ea typeface="Aptos"/>
                <a:cs typeface="Times New Roman"/>
              </a:rPr>
              <a:t>о Федеральной службе по труду и занятости</a:t>
            </a:r>
            <a:endParaRPr lang="ru-RU" sz="1200">
              <a:latin typeface="Montserrat"/>
              <a:ea typeface="Aptos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6156072" y="2941154"/>
            <a:ext cx="5449448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Наим</a:t>
            </a: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енование указано в кавычках:</a:t>
            </a:r>
            <a:b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Постановление Правительства Российской Федерации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от 30.06.2004 № 324 </a:t>
            </a:r>
            <a:r>
              <a:rPr lang="ru-RU" sz="1200" b="1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«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Об утверждении Положения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 Федеральной службе по труду и занятости</a:t>
            </a:r>
            <a:r>
              <a:rPr lang="ru-RU" sz="1200" b="1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»</a:t>
            </a:r>
            <a:endParaRPr lang="ru-RU" sz="16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156072" y="3925340"/>
            <a:ext cx="5003903" cy="60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  <a:t>Рекомендуемый формат кавычек – «елочки»</a:t>
            </a:r>
            <a:b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ea typeface="Aptos"/>
                <a:cs typeface="Times New Roman"/>
              </a:rPr>
            </a:br>
            <a:r>
              <a:rPr lang="ru-RU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«____»</a:t>
            </a:r>
            <a:endParaRPr lang="ru-RU" sz="1600">
              <a:latin typeface="Montserrat"/>
              <a:ea typeface="Aptos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97600" y="5378862"/>
            <a:ext cx="2323150" cy="165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(ред. от 15.05.2024)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(последняя редакция)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1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(Часть первая)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100">
                <a:latin typeface="Montserrat"/>
                <a:ea typeface="Aptos"/>
                <a:cs typeface="Times New Roman"/>
              </a:rPr>
              <a:t>(с изменениями </a:t>
            </a:r>
            <a:br>
              <a:rPr lang="ru-RU" sz="1100">
                <a:latin typeface="Montserrat"/>
                <a:ea typeface="Aptos"/>
                <a:cs typeface="Times New Roman"/>
              </a:rPr>
            </a:br>
            <a:r>
              <a:rPr lang="ru-RU" sz="1100">
                <a:latin typeface="Montserrat"/>
                <a:ea typeface="Aptos"/>
                <a:cs typeface="Times New Roman"/>
              </a:rPr>
              <a:t>и дополнениями)</a:t>
            </a:r>
            <a:endParaRPr/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lang="ru-RU" sz="110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</p:txBody>
      </p:sp>
      <p:pic>
        <p:nvPicPr>
          <p:cNvPr id="11" name="Рисунок 10" descr="Флажок с крестиком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4572" y="5021475"/>
            <a:ext cx="355355" cy="3553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04572" y="4547810"/>
            <a:ext cx="9795128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b="1">
                <a:latin typeface="Montserrat"/>
                <a:ea typeface="Aptos"/>
                <a:cs typeface="Times New Roman"/>
              </a:rPr>
              <a:t>5</a:t>
            </a:r>
            <a:r>
              <a:rPr lang="ru-RU" sz="1800" b="1">
                <a:latin typeface="Montserrat"/>
                <a:ea typeface="Aptos"/>
                <a:cs typeface="Times New Roman"/>
              </a:rPr>
              <a:t>. Нет дополнительных уточнений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859927" y="5031913"/>
            <a:ext cx="509227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Ссылки, отметки об изменениях, дате принятия</a:t>
            </a:r>
            <a:endParaRPr/>
          </a:p>
        </p:txBody>
      </p:sp>
      <p:pic>
        <p:nvPicPr>
          <p:cNvPr id="19" name="Рисунок 18" descr="флажок установлен со сплошной заливкой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927351" y="5017376"/>
            <a:ext cx="355355" cy="35535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 bwMode="auto">
          <a:xfrm>
            <a:off x="6235456" y="5039769"/>
            <a:ext cx="4022963" cy="639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solidFill>
                  <a:srgbClr val="000000"/>
                </a:solidFill>
                <a:latin typeface="Montserrat"/>
                <a:cs typeface="Times New Roman"/>
              </a:rPr>
              <a:t>Не содержит уточнения из колонок слева</a:t>
            </a:r>
            <a:endParaRPr lang="ru-RU" sz="1400" b="1">
              <a:solidFill>
                <a:schemeClr val="accent2">
                  <a:lumMod val="50000"/>
                </a:schemeClr>
              </a:solidFill>
              <a:latin typeface="Montserrat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2977911" y="5368345"/>
            <a:ext cx="2622789" cy="1257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100">
                <a:latin typeface="Montserrat"/>
              </a:rPr>
              <a:t>(Зарегистрировано в Минюсте России 01.09.2023 № 75075)</a:t>
            </a:r>
            <a:endParaRPr lang="ru-RU" sz="1100" i="0" strike="noStrike" cap="none" spc="0">
              <a:ln>
                <a:noFill/>
              </a:ln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100" i="0" strike="noStrike" cap="none" spc="0">
                <a:ln>
                  <a:noFill/>
                </a:ln>
                <a:latin typeface="Montserrat"/>
                <a:ea typeface="Aptos"/>
                <a:cs typeface="Times New Roman"/>
              </a:rPr>
              <a:t>(</a:t>
            </a:r>
            <a:r>
              <a:rPr lang="en-US" sz="1100" i="0" u="sng" strike="noStrike" cap="none" spc="0">
                <a:ln>
                  <a:noFill/>
                </a:ln>
                <a:latin typeface="Montserrat"/>
                <a:ea typeface="Aptos"/>
                <a:cs typeface="Times New Roman"/>
                <a:hlinkClick r:id="rId4" tooltip="http://publication.pravo.gov.ru/Document/"/>
              </a:rPr>
              <a:t>http://publication.pravo.gov.ru/</a:t>
            </a:r>
            <a:br>
              <a:rPr lang="ru-RU" sz="1100" i="0" strike="noStrike" cap="none" spc="0">
                <a:ln>
                  <a:noFill/>
                </a:ln>
                <a:latin typeface="Montserrat"/>
                <a:ea typeface="Aptos"/>
                <a:cs typeface="Times New Roman"/>
                <a:hlinkClick r:id="rId4" tooltip="http://publication.pravo.gov.ru/Document/"/>
              </a:rPr>
            </a:br>
            <a:r>
              <a:rPr lang="en-US" sz="1100" i="0" u="sng" strike="noStrike" cap="none" spc="0">
                <a:ln>
                  <a:noFill/>
                </a:ln>
                <a:latin typeface="Montserrat"/>
                <a:ea typeface="Aptos"/>
                <a:cs typeface="Times New Roman"/>
                <a:hlinkClick r:id="rId4" tooltip="http://publication.pravo.gov.ru/Document/"/>
              </a:rPr>
              <a:t>Document/</a:t>
            </a:r>
            <a:r>
              <a:rPr lang="ru-RU" sz="1100" i="0" strike="noStrike" cap="none" spc="0">
                <a:ln>
                  <a:noFill/>
                </a:ln>
                <a:latin typeface="Montserrat"/>
                <a:ea typeface="Aptos"/>
                <a:cs typeface="Times New Roman"/>
              </a:rPr>
              <a:t>...)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10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(дата опубликования 28.07.2010)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 bwMode="auto"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Формулировка наименования НПА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561480" y="1168401"/>
            <a:ext cx="6734670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Какие проблемы </a:t>
            </a:r>
            <a:r>
              <a:rPr lang="ru-RU" sz="1400" b="1">
                <a:latin typeface="Montserrat"/>
                <a:ea typeface="Aptos"/>
                <a:cs typeface="Times New Roman"/>
              </a:rPr>
              <a:t>вы видите в</a:t>
            </a:r>
            <a:r>
              <a:rPr lang="ru-RU" sz="1400" b="1">
                <a:latin typeface="Montserrat"/>
                <a:ea typeface="Aptos"/>
                <a:cs typeface="Times New Roman"/>
              </a:rPr>
              <a:t> формулировке наименования НПА?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6204859" y="1808993"/>
            <a:ext cx="5287778" cy="4947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Указ Президента РФ от 11.07.2004 № 868 "Вопросы Министерства Российской Федерации по делам гражданской обороны, чрезвычайным ситуациям и ликвидации последствий стихийных бедствий«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 </a:t>
            </a:r>
            <a:r>
              <a:rPr lang="ru-RU" sz="1200">
                <a:solidFill>
                  <a:srgbClr val="000000"/>
                </a:solidFill>
                <a:latin typeface="Montserrat"/>
                <a:cs typeface="Times New Roman"/>
              </a:rPr>
              <a:t>введено сокращение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«РФ»</a:t>
            </a:r>
            <a:endParaRPr/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Segoe UI Emoji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Постановление Правительства Российской Федерации от 16 марта 2009 г. № 228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отсутствует наименование</a:t>
            </a:r>
            <a:endParaRPr/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Пункт 2 статьи 8, абзац четвертый пункта 3 статьи 9 Федерального закона от 22.11.1995 № 171-ФЗ «О государственном регулировании производства и оборота этилового спирта, алкогольной и спиртосодержащей продукции и об ограничении потребления (распития) алкогольной продукции», подпункт 5.3.1 пункта 5 и пункт 1 Положения о Федеральной службе по контролю за алкогольным и табачным рынками, утвержденного постановлением Правительства Российской Федерации от 24.02.2009 № 154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несколько актов в одной строке</a:t>
            </a:r>
            <a:endParaRPr/>
          </a:p>
        </p:txBody>
      </p:sp>
      <p:sp>
        <p:nvSpPr>
          <p:cNvPr id="24" name="TextBox 23"/>
          <p:cNvSpPr txBox="1"/>
          <p:nvPr/>
        </p:nvSpPr>
        <p:spPr bwMode="auto">
          <a:xfrm>
            <a:off x="713879" y="1808993"/>
            <a:ext cx="5287778" cy="4720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Федеральный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Закон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Российской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Федерации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от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15.04.1993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N 4804-1 (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ред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.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от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04.08.2023) «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О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вывозе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и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ввозе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культурных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Aptos"/>
              </a:rPr>
              <a:t>ценностей</a:t>
            </a:r>
            <a:r>
              <a:rPr lang="ru-RU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»</a:t>
            </a:r>
            <a:br>
              <a:rPr lang="ru-RU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Ответ: </a:t>
            </a:r>
            <a:r>
              <a:rPr lang="ru-RU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стороннее уточнение, некорректный символ номера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Гражданский кодекс Российской Федерации (часть первая) от 30.11.1994 № 51-ФЗ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</a:t>
            </a:r>
            <a:r>
              <a:rPr lang="ru-RU" sz="1200"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стороннее уточнение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590 Постановление Правительства Российской Федерации "Об утверждении Положения о Министерстве культуры Российской Федерации«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отсутствуют дата и номер</a:t>
            </a:r>
            <a:endParaRPr/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Segoe UI Emoji"/>
              </a:rPr>
              <a:t>❌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 Постановление Правительства РФ от 08.04.2009 № 312 (ред. от 08.06.2019) </a:t>
            </a:r>
            <a:b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</a:br>
            <a:r>
              <a:rPr lang="ru-RU" sz="1200" b="1">
                <a:solidFill>
                  <a:schemeClr val="accent6">
                    <a:lumMod val="75000"/>
                  </a:schemeClr>
                </a:solidFill>
                <a:latin typeface="Montserrat"/>
                <a:ea typeface="Aptos"/>
                <a:cs typeface="Times New Roman"/>
              </a:rPr>
              <a:t>Ответ: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отсутствует наименование, сторонние уточнения</a:t>
            </a:r>
            <a:endParaRPr/>
          </a:p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 spc="0">
              <a:ln>
                <a:noFill/>
              </a:ln>
              <a:solidFill>
                <a:srgbClr val="000000"/>
              </a:solidFill>
              <a:latin typeface="Montserrat"/>
              <a:ea typeface="Aptos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 bwMode="auto">
          <a:xfrm>
            <a:off x="0" y="4242245"/>
            <a:ext cx="12192000" cy="2615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 bwMode="auto"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Маршрут согласования карточки услуги</a:t>
            </a:r>
            <a:endParaRPr/>
          </a:p>
        </p:txBody>
      </p:sp>
      <p:sp>
        <p:nvSpPr>
          <p:cNvPr id="10" name="Прямоугольник: скругленные углы 9"/>
          <p:cNvSpPr/>
          <p:nvPr/>
        </p:nvSpPr>
        <p:spPr bwMode="auto">
          <a:xfrm>
            <a:off x="406815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 bwMode="auto">
          <a:xfrm>
            <a:off x="465004" y="2633463"/>
            <a:ext cx="1882462" cy="570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Разработка карточки услуги</a:t>
            </a:r>
            <a:endParaRPr lang="ru-RU" sz="14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5004" y="3544445"/>
            <a:ext cx="16663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Разработчик</a:t>
            </a:r>
            <a:endParaRPr lang="ru-RU" sz="1400">
              <a:latin typeface="Montserrat"/>
              <a:ea typeface="Aptos"/>
              <a:cs typeface="Times New Roman"/>
            </a:endParaRPr>
          </a:p>
        </p:txBody>
      </p:sp>
      <p:sp>
        <p:nvSpPr>
          <p:cNvPr id="13" name="Прямоугольник: скругленные углы 12"/>
          <p:cNvSpPr/>
          <p:nvPr/>
        </p:nvSpPr>
        <p:spPr bwMode="auto">
          <a:xfrm>
            <a:off x="3319041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3377230" y="2633463"/>
            <a:ext cx="1882462" cy="818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Внутриведомс-твенное согласование</a:t>
            </a:r>
            <a:endParaRPr lang="ru-RU" sz="14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377230" y="3544445"/>
            <a:ext cx="2131844" cy="672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Согласант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Делопроизводитель</a:t>
            </a:r>
            <a:endParaRPr lang="ru-RU" sz="1400">
              <a:latin typeface="Montserrat"/>
              <a:ea typeface="Aptos"/>
              <a:cs typeface="Times New Roman"/>
            </a:endParaRPr>
          </a:p>
        </p:txBody>
      </p:sp>
      <p:sp>
        <p:nvSpPr>
          <p:cNvPr id="16" name="Прямоугольник: скругленные углы 15"/>
          <p:cNvSpPr/>
          <p:nvPr/>
        </p:nvSpPr>
        <p:spPr bwMode="auto">
          <a:xfrm>
            <a:off x="6355957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414146" y="2633463"/>
            <a:ext cx="2131844" cy="818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Согласование </a:t>
            </a:r>
            <a:br>
              <a:rPr lang="en-US" sz="1400" b="1">
                <a:latin typeface="Montserrat"/>
                <a:ea typeface="Aptos"/>
                <a:cs typeface="Times New Roman"/>
              </a:rPr>
            </a:br>
            <a:r>
              <a:rPr lang="ru-RU" sz="1400" b="1">
                <a:latin typeface="Montserrat"/>
                <a:ea typeface="Aptos"/>
                <a:cs typeface="Times New Roman"/>
              </a:rPr>
              <a:t>в уполномоченном органе</a:t>
            </a:r>
            <a:endParaRPr lang="ru-RU" sz="14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6414145" y="3544445"/>
            <a:ext cx="2190033" cy="672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Согласант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Делопроизводитель</a:t>
            </a:r>
            <a:endParaRPr lang="ru-RU" sz="1400">
              <a:latin typeface="Montserrat"/>
              <a:ea typeface="Aptos"/>
              <a:cs typeface="Times New Roman"/>
            </a:endParaRPr>
          </a:p>
        </p:txBody>
      </p:sp>
      <p:sp>
        <p:nvSpPr>
          <p:cNvPr id="19" name="Прямоугольник: скругленные углы 18"/>
          <p:cNvSpPr/>
          <p:nvPr/>
        </p:nvSpPr>
        <p:spPr bwMode="auto">
          <a:xfrm>
            <a:off x="9392873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TextBox 16"/>
          <p:cNvSpPr txBox="1"/>
          <p:nvPr/>
        </p:nvSpPr>
        <p:spPr bwMode="auto">
          <a:xfrm>
            <a:off x="9451062" y="2633463"/>
            <a:ext cx="2131844" cy="570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Публикация карточки в Реестре</a:t>
            </a:r>
            <a:endParaRPr lang="ru-RU" sz="14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451062" y="3544445"/>
            <a:ext cx="16663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latin typeface="Montserrat"/>
                <a:ea typeface="Aptos"/>
                <a:cs typeface="Times New Roman"/>
              </a:rPr>
              <a:t>Разработчик</a:t>
            </a:r>
            <a:endParaRPr lang="ru-RU" sz="1400">
              <a:latin typeface="Montserrat"/>
              <a:ea typeface="Aptos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937118" y="4375307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360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/>
                <a:ea typeface="Aptos"/>
                <a:cs typeface="Times New Roman"/>
              </a:rPr>
              <a:t>1</a:t>
            </a:r>
            <a:endParaRPr lang="ru-RU" sz="3600">
              <a:solidFill>
                <a:schemeClr val="tx2">
                  <a:lumMod val="60000"/>
                  <a:lumOff val="40000"/>
                </a:schemeClr>
              </a:solidFill>
              <a:latin typeface="Montserrat ExtraBold"/>
              <a:ea typeface="Aptos"/>
              <a:cs typeface="Times New Roman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871257" y="4375307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en-US" sz="360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/>
                <a:ea typeface="Aptos"/>
                <a:cs typeface="Times New Roman"/>
              </a:rPr>
              <a:t>2</a:t>
            </a:r>
            <a:endParaRPr lang="ru-RU" sz="3600">
              <a:solidFill>
                <a:schemeClr val="tx2">
                  <a:lumMod val="60000"/>
                  <a:lumOff val="40000"/>
                </a:schemeClr>
              </a:solidFill>
              <a:latin typeface="Montserrat ExtraBold"/>
              <a:ea typeface="Aptos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7958215" y="4372958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en-US" sz="360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/>
                <a:ea typeface="Aptos"/>
                <a:cs typeface="Times New Roman"/>
              </a:rPr>
              <a:t>3</a:t>
            </a:r>
            <a:endParaRPr lang="ru-RU" sz="3600">
              <a:solidFill>
                <a:schemeClr val="tx2">
                  <a:lumMod val="60000"/>
                  <a:lumOff val="40000"/>
                </a:schemeClr>
              </a:solidFill>
              <a:latin typeface="Montserrat ExtraBold"/>
              <a:ea typeface="Aptos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11034094" y="4372958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en-US" sz="360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/>
                <a:ea typeface="Aptos"/>
                <a:cs typeface="Times New Roman"/>
              </a:rPr>
              <a:t>4</a:t>
            </a:r>
            <a:endParaRPr lang="ru-RU" sz="3600">
              <a:solidFill>
                <a:schemeClr val="tx2">
                  <a:lumMod val="60000"/>
                  <a:lumOff val="40000"/>
                </a:schemeClr>
              </a:solidFill>
              <a:latin typeface="Montserrat ExtraBold"/>
              <a:ea typeface="Aptos"/>
              <a:cs typeface="Times New Roman"/>
            </a:endParaRPr>
          </a:p>
        </p:txBody>
      </p:sp>
      <p:cxnSp>
        <p:nvCxnSpPr>
          <p:cNvPr id="25" name="Прямая со стрелкой 24"/>
          <p:cNvCxnSpPr>
            <a:cxnSpLocks/>
          </p:cNvCxnSpPr>
          <p:nvPr/>
        </p:nvCxnSpPr>
        <p:spPr bwMode="auto">
          <a:xfrm>
            <a:off x="8728364" y="3007064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cxnSpLocks/>
          </p:cNvCxnSpPr>
          <p:nvPr/>
        </p:nvCxnSpPr>
        <p:spPr bwMode="auto">
          <a:xfrm>
            <a:off x="5710844" y="2964632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cxnSpLocks/>
          </p:cNvCxnSpPr>
          <p:nvPr/>
        </p:nvCxnSpPr>
        <p:spPr bwMode="auto">
          <a:xfrm>
            <a:off x="2708564" y="2964632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уступ 28"/>
          <p:cNvCxnSpPr>
            <a:cxnSpLocks/>
            <a:stCxn id="10" idx="0"/>
          </p:cNvCxnSpPr>
          <p:nvPr/>
        </p:nvCxnSpPr>
        <p:spPr bwMode="auto">
          <a:xfrm rot="5400000" flipH="1" flipV="1">
            <a:off x="2779335" y="674543"/>
            <a:ext cx="357220" cy="2912226"/>
          </a:xfrm>
          <a:prstGeom prst="bentConnector2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: уступ 29"/>
          <p:cNvCxnSpPr>
            <a:cxnSpLocks/>
          </p:cNvCxnSpPr>
          <p:nvPr/>
        </p:nvCxnSpPr>
        <p:spPr bwMode="auto">
          <a:xfrm flipV="1">
            <a:off x="1177616" y="1799083"/>
            <a:ext cx="6281688" cy="510182"/>
          </a:xfrm>
          <a:prstGeom prst="bentConnector3">
            <a:avLst>
              <a:gd name="adj1" fmla="val -22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  <a:endCxn id="13" idx="0"/>
          </p:cNvCxnSpPr>
          <p:nvPr/>
        </p:nvCxnSpPr>
        <p:spPr bwMode="auto">
          <a:xfrm>
            <a:off x="4414058" y="1952045"/>
            <a:ext cx="0" cy="357221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  <a:endCxn id="16" idx="0"/>
          </p:cNvCxnSpPr>
          <p:nvPr/>
        </p:nvCxnSpPr>
        <p:spPr bwMode="auto">
          <a:xfrm>
            <a:off x="7450973" y="1799083"/>
            <a:ext cx="1" cy="510183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 bwMode="auto">
          <a:xfrm>
            <a:off x="6508425" y="1771292"/>
            <a:ext cx="995956" cy="27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100">
                <a:solidFill>
                  <a:schemeClr val="accent4"/>
                </a:solidFill>
                <a:latin typeface="Montserrat"/>
                <a:ea typeface="Aptos"/>
                <a:cs typeface="Times New Roman"/>
              </a:rPr>
              <a:t>замечания</a:t>
            </a:r>
            <a:endParaRPr/>
          </a:p>
        </p:txBody>
      </p:sp>
      <p:sp>
        <p:nvSpPr>
          <p:cNvPr id="46" name="TextBox 45"/>
          <p:cNvSpPr txBox="1"/>
          <p:nvPr/>
        </p:nvSpPr>
        <p:spPr bwMode="auto">
          <a:xfrm>
            <a:off x="3466959" y="1917598"/>
            <a:ext cx="1050038" cy="27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100">
                <a:solidFill>
                  <a:schemeClr val="accent4"/>
                </a:solidFill>
                <a:latin typeface="Montserrat"/>
                <a:ea typeface="Aptos"/>
                <a:cs typeface="Times New Roman"/>
              </a:rPr>
              <a:t>замечания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704250"/>
            <a:ext cx="12192001" cy="1692000"/>
          </a:xfrm>
          <a:prstGeom prst="rect">
            <a:avLst/>
          </a:prstGeom>
          <a:solidFill>
            <a:srgbClr val="F0F0F6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6" name="Прямоугольник: скругленные углы 5"/>
          <p:cNvSpPr/>
          <p:nvPr/>
        </p:nvSpPr>
        <p:spPr bwMode="auto">
          <a:xfrm>
            <a:off x="230972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280364" y="843925"/>
            <a:ext cx="9025054" cy="34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69">
              <a:defRPr/>
            </a:pPr>
            <a:r>
              <a:rPr lang="ru-RU" sz="1050">
                <a:solidFill>
                  <a:schemeClr val="tx2">
                    <a:lumMod val="75000"/>
                  </a:schemeClr>
                </a:solidFill>
                <a:latin typeface="Montserrat SemiBold"/>
              </a:rPr>
              <a:t>В реестр государственных услуг субъекта Российской Федерации (далее – региональный реестр) включаются сведения:</a:t>
            </a:r>
            <a:endParaRPr/>
          </a:p>
          <a:p>
            <a:pPr defTabSz="1219169">
              <a:lnSpc>
                <a:spcPct val="120000"/>
              </a:lnSpc>
              <a:defRPr/>
            </a:pPr>
            <a:endParaRPr lang="ru-RU" sz="600">
              <a:solidFill>
                <a:srgbClr val="D5D5D5">
                  <a:lumMod val="10000"/>
                </a:srgbClr>
              </a:solidFill>
              <a:latin typeface="Montserrat SemiBold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9330132" y="935597"/>
            <a:ext cx="2826530" cy="122341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Сведения об услугах, предоставляемых ОИВ субъектов Российской Федерации </a:t>
            </a:r>
            <a:b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</a:b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в рамках переданных полномочий </a:t>
            </a:r>
            <a:b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</a:b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(с федерального на региональный уровень) НЕ подлежат включению </a:t>
            </a:r>
            <a:b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</a:b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в региональный реестр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381597" y="3237058"/>
            <a:ext cx="3448228" cy="18235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2563" indent="-182563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1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собственное полномочие субъекта</a:t>
            </a: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 Российской Федерации, закрепленное нормативно</a:t>
            </a:r>
            <a:endParaRPr/>
          </a:p>
          <a:p>
            <a:pPr marL="182563" indent="-182563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в предоставлении услуги могут принимать участие подведомственные организации (например, принимать документы от заявителя, выдавать результат), НО </a:t>
            </a:r>
            <a:r>
              <a:rPr lang="ru-RU" sz="1100" b="1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решение по услуге всегда принимает ОИВ субъекта Российской Федерации </a:t>
            </a:r>
            <a:endParaRPr/>
          </a:p>
        </p:txBody>
      </p:sp>
      <p:sp>
        <p:nvSpPr>
          <p:cNvPr id="10" name="Прямоугольник: скругленные углы 9"/>
          <p:cNvSpPr/>
          <p:nvPr/>
        </p:nvSpPr>
        <p:spPr bwMode="auto">
          <a:xfrm>
            <a:off x="4206000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434660" y="3237058"/>
            <a:ext cx="3415819" cy="16773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Inter V"/>
                <a:cs typeface="Times New Roman"/>
              </a:defRPr>
            </a:lvl1pPr>
          </a:lstStyle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в федеральном законе (законе Российской Федерации, кодексе и т.п.) прямо прописано, что Российская Федерация </a:t>
            </a: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передает полномочие </a:t>
            </a: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субъектам Российской Федерации</a:t>
            </a:r>
            <a:endParaRPr/>
          </a:p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решение по услуге принимает ОИВ субъекта Российской Федерации</a:t>
            </a:r>
            <a:endParaRPr/>
          </a:p>
          <a:p>
            <a:pPr algn="l" defTabSz="1219169">
              <a:defRPr/>
            </a:pPr>
            <a:endParaRPr lang="ru-RU" sz="800">
              <a:solidFill>
                <a:srgbClr val="D5D5D5">
                  <a:lumMod val="10000"/>
                </a:srgbClr>
              </a:solidFill>
              <a:latin typeface="Montserrat Light"/>
            </a:endParaRPr>
          </a:p>
          <a:p>
            <a:pPr algn="l" defTabSz="1219169">
              <a:defRPr/>
            </a:pPr>
            <a:endParaRPr lang="ru-RU" sz="1100">
              <a:solidFill>
                <a:srgbClr val="D5D5D5">
                  <a:lumMod val="10000"/>
                </a:srgbClr>
              </a:solidFill>
              <a:latin typeface="Montserrat Light"/>
            </a:endParaRPr>
          </a:p>
        </p:txBody>
      </p:sp>
      <p:sp>
        <p:nvSpPr>
          <p:cNvPr id="12" name="Прямоугольник: скругленные углы 11"/>
          <p:cNvSpPr/>
          <p:nvPr/>
        </p:nvSpPr>
        <p:spPr bwMode="auto">
          <a:xfrm>
            <a:off x="8162645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322264" y="3237058"/>
            <a:ext cx="355756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Inter V"/>
                <a:cs typeface="Times New Roman"/>
              </a:defRPr>
            </a:lvl1pPr>
          </a:lstStyle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оказывается государственным учреждением (иной организацией) </a:t>
            </a: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на основании государственного задания (заказа) </a:t>
            </a:r>
            <a:b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</a:b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субъекта Российской Федерации</a:t>
            </a:r>
            <a:endParaRPr/>
          </a:p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решение по услуге принимает государственное учреждение </a:t>
            </a:r>
            <a:b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</a:b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(иная организация) </a:t>
            </a:r>
            <a:endParaRPr/>
          </a:p>
          <a:p>
            <a:pPr marL="285750" indent="-285750" algn="l" defTabSz="1219169">
              <a:buFont typeface="Arial"/>
              <a:buChar char="•"/>
              <a:defRPr/>
            </a:pPr>
            <a:endParaRPr lang="ru-RU" sz="800" b="0">
              <a:solidFill>
                <a:srgbClr val="D5D5D5">
                  <a:lumMod val="10000"/>
                </a:srgbClr>
              </a:solidFill>
              <a:latin typeface="Montserrat Light"/>
            </a:endParaRPr>
          </a:p>
          <a:p>
            <a:pPr marL="285750" indent="-285750" algn="l" defTabSz="1219169">
              <a:buFont typeface="Arial"/>
              <a:buChar char="•"/>
              <a:defRPr/>
            </a:pPr>
            <a:endParaRPr lang="ru-RU" sz="800" b="0">
              <a:solidFill>
                <a:srgbClr val="D5D5D5">
                  <a:lumMod val="10000"/>
                </a:srgbClr>
              </a:solidFill>
              <a:latin typeface="Montserrat Light"/>
            </a:endParaRPr>
          </a:p>
          <a:p>
            <a:pPr marL="285750" indent="-285750" algn="l" defTabSz="1219169">
              <a:buFont typeface="Arial"/>
              <a:buChar char="•"/>
              <a:defRPr/>
            </a:pPr>
            <a:endParaRPr lang="ru-RU" sz="800" b="0">
              <a:solidFill>
                <a:schemeClr val="accent6">
                  <a:lumMod val="75000"/>
                </a:schemeClr>
              </a:solidFill>
              <a:latin typeface="Montserrat Light"/>
            </a:endParaRPr>
          </a:p>
          <a:p>
            <a:pPr marL="182563" algn="l" defTabSz="1219169">
              <a:defRPr/>
            </a:pPr>
            <a:r>
              <a:rPr lang="ru-RU" sz="1100" b="0">
                <a:solidFill>
                  <a:schemeClr val="accent6">
                    <a:lumMod val="75000"/>
                  </a:schemeClr>
                </a:solidFill>
                <a:latin typeface="Montserrat SemiBold"/>
                <a:ea typeface="+mn-ea"/>
                <a:cs typeface="+mn-cs"/>
              </a:rPr>
              <a:t>Административный регламент </a:t>
            </a:r>
            <a:br>
              <a:rPr lang="en-US" sz="1100" b="0">
                <a:solidFill>
                  <a:schemeClr val="accent6">
                    <a:lumMod val="75000"/>
                  </a:schemeClr>
                </a:solidFill>
                <a:latin typeface="Montserrat SemiBold"/>
                <a:ea typeface="+mn-ea"/>
                <a:cs typeface="+mn-cs"/>
              </a:rPr>
            </a:br>
            <a:r>
              <a:rPr lang="ru-RU" sz="1100" b="0">
                <a:solidFill>
                  <a:schemeClr val="accent6">
                    <a:lumMod val="75000"/>
                  </a:schemeClr>
                </a:solidFill>
                <a:latin typeface="Montserrat SemiBold"/>
                <a:ea typeface="+mn-ea"/>
                <a:cs typeface="+mn-cs"/>
              </a:rPr>
              <a:t>НЕ разрабатывается</a:t>
            </a:r>
            <a:endParaRPr/>
          </a:p>
          <a:p>
            <a:pPr marL="182563" algn="l" defTabSz="1219169">
              <a:defRPr/>
            </a:pPr>
            <a:endParaRPr lang="ru-RU" sz="800" b="0">
              <a:solidFill>
                <a:srgbClr val="D5D5D5">
                  <a:lumMod val="10000"/>
                </a:srgbClr>
              </a:solidFill>
              <a:latin typeface="Montserrat Light"/>
            </a:endParaRPr>
          </a:p>
          <a:p>
            <a:pPr marL="182563" algn="l" defTabSz="1219169">
              <a:defRPr/>
            </a:pPr>
            <a:r>
              <a:rPr lang="ru-RU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  <a:t>Подлежит включению в региональный реестр (раздел с услугами </a:t>
            </a:r>
            <a:br>
              <a:rPr lang="en-US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</a:br>
            <a:r>
              <a:rPr lang="ru-RU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  <a:t>по </a:t>
            </a:r>
            <a:r>
              <a:rPr lang="ru-RU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  <a:t>госзаданию</a:t>
            </a:r>
            <a:r>
              <a:rPr lang="ru-RU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  <a:t>)</a:t>
            </a:r>
            <a:r>
              <a:rPr lang="en-US" sz="1100">
                <a:solidFill>
                  <a:schemeClr val="tx2"/>
                </a:solidFill>
                <a:latin typeface="Montserrat SemiBold"/>
                <a:ea typeface="+mn-ea"/>
                <a:cs typeface="+mn-cs"/>
              </a:rPr>
              <a:t> </a:t>
            </a:r>
            <a:br>
              <a:rPr lang="en-US" sz="1100">
                <a:solidFill>
                  <a:srgbClr val="0078D2"/>
                </a:solidFill>
                <a:latin typeface="Montserrat SemiBold"/>
                <a:ea typeface="+mn-ea"/>
                <a:cs typeface="+mn-cs"/>
              </a:rPr>
            </a:br>
            <a:r>
              <a:rPr lang="ru-RU" sz="900" b="0">
                <a:solidFill>
                  <a:srgbClr val="5E5E5E"/>
                </a:solidFill>
                <a:latin typeface="Montserrat Light"/>
                <a:ea typeface="+mn-ea"/>
                <a:cs typeface="+mn-cs"/>
              </a:rPr>
              <a:t>если включена в перечень, утв. распоряжением Правительства Российской Федерации </a:t>
            </a:r>
            <a:br>
              <a:rPr lang="ru-RU" sz="900" b="0">
                <a:solidFill>
                  <a:srgbClr val="5E5E5E"/>
                </a:solidFill>
                <a:latin typeface="Montserrat Light"/>
                <a:ea typeface="+mn-ea"/>
                <a:cs typeface="+mn-cs"/>
              </a:rPr>
            </a:br>
            <a:r>
              <a:rPr lang="ru-RU" sz="900" b="0">
                <a:solidFill>
                  <a:srgbClr val="5E5E5E"/>
                </a:solidFill>
                <a:latin typeface="Montserrat Light"/>
                <a:ea typeface="+mn-ea"/>
                <a:cs typeface="+mn-cs"/>
              </a:rPr>
              <a:t>от 25.04.2011 № 729-р, или дополнительный перечень, утв. высшим ИОГВ субъекта Российской Федерации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4416670" y="2555418"/>
            <a:ext cx="3557569" cy="60016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cs typeface="Times New Roman"/>
              </a:rPr>
              <a:t>Государственная услуга, предоставляемая </a:t>
            </a:r>
            <a:br>
              <a:rPr lang="en-US" sz="1100">
                <a:solidFill>
                  <a:srgbClr val="5E5E5E">
                    <a:lumMod val="50000"/>
                  </a:srgbClr>
                </a:solidFill>
                <a:latin typeface="Montserrat SemiBold"/>
                <a:cs typeface="Times New Roman"/>
              </a:rPr>
            </a:b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cs typeface="Times New Roman"/>
              </a:rPr>
              <a:t>в рамках переданных полномочий</a:t>
            </a:r>
            <a:endParaRPr/>
          </a:p>
          <a:p>
            <a:pPr defTabSz="1219169">
              <a:defRPr/>
            </a:pP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(с федерального на региональный уровень)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381597" y="2555418"/>
            <a:ext cx="357504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  <a:t>Государственная услуга </a:t>
            </a:r>
            <a:br>
              <a:rPr lang="en-US" sz="1100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</a:b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  <a:t>субъекта Российской Федерации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8322264" y="2555418"/>
            <a:ext cx="3575048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cs typeface="Times New Roman"/>
              </a:rPr>
              <a:t>Услуга по </a:t>
            </a: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SemiBold"/>
                <a:cs typeface="Times New Roman"/>
              </a:rPr>
              <a:t>госзаданию</a:t>
            </a:r>
            <a:endParaRPr lang="ru-RU" sz="1100">
              <a:solidFill>
                <a:srgbClr val="5E5E5E">
                  <a:lumMod val="50000"/>
                </a:srgbClr>
              </a:solidFill>
              <a:latin typeface="Montserrat SemiBold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68832" y="5077552"/>
            <a:ext cx="3223260" cy="1107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tx2"/>
                </a:solidFill>
                <a:latin typeface="Montserrat SemiBold"/>
              </a:rPr>
              <a:t>Административный регламент разрабатывается на уровне субъекта Российской Федерации</a:t>
            </a:r>
            <a:endParaRPr/>
          </a:p>
          <a:p>
            <a:pPr defTabSz="1219169">
              <a:defRPr/>
            </a:pPr>
            <a:endParaRPr lang="ru-RU" sz="1100">
              <a:solidFill>
                <a:schemeClr val="tx2"/>
              </a:solidFill>
              <a:latin typeface="Montserrat SemiBold"/>
            </a:endParaRPr>
          </a:p>
          <a:p>
            <a:pPr defTabSz="1219169">
              <a:defRPr/>
            </a:pPr>
            <a:r>
              <a:rPr lang="ru-RU" sz="1100">
                <a:solidFill>
                  <a:schemeClr val="tx2"/>
                </a:solidFill>
                <a:latin typeface="Montserrat SemiBold"/>
              </a:rPr>
              <a:t>Подлежит включению в региональный реестр (раздел с госуслугами)</a:t>
            </a:r>
            <a:endParaRPr/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19420" y="5094655"/>
            <a:ext cx="262083" cy="262083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19420" y="5771148"/>
            <a:ext cx="262083" cy="2620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 bwMode="auto">
          <a:xfrm>
            <a:off x="4546029" y="5014287"/>
            <a:ext cx="3405033" cy="103105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Административный регламент разрабатывает профильный ФОИВ</a:t>
            </a:r>
            <a:r>
              <a:rPr lang="en-US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 </a:t>
            </a:r>
            <a:br>
              <a:rPr lang="ru-RU" sz="1100">
                <a:solidFill>
                  <a:srgbClr val="C00000"/>
                </a:solidFill>
                <a:latin typeface="Montserrat SemiBold"/>
              </a:rPr>
            </a:br>
            <a:r>
              <a:rPr lang="ru-RU" sz="900">
                <a:solidFill>
                  <a:srgbClr val="5E5E5E"/>
                </a:solidFill>
                <a:latin typeface="Montserrat Light"/>
              </a:rPr>
              <a:t>если иное не установлено федеральным законом</a:t>
            </a:r>
            <a:endParaRPr/>
          </a:p>
          <a:p>
            <a:pPr defTabSz="1219169">
              <a:defRPr/>
            </a:pPr>
            <a:endParaRPr lang="ru-RU" sz="800">
              <a:solidFill>
                <a:srgbClr val="FF0000"/>
              </a:solidFill>
              <a:latin typeface="Montserrat Light"/>
            </a:endParaRPr>
          </a:p>
          <a:p>
            <a:pPr defTabSz="1219169">
              <a:defRPr/>
            </a:pP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НЕ подлежит включению 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в региональный реестр</a:t>
            </a:r>
            <a:endParaRPr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4331707" y="5014287"/>
            <a:ext cx="252000" cy="252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4325879" y="5680321"/>
            <a:ext cx="252000" cy="252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235044" y="5014287"/>
            <a:ext cx="252000" cy="25200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235044" y="5545142"/>
            <a:ext cx="262083" cy="26208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275441" y="1177893"/>
            <a:ext cx="2778046" cy="900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>
              <a:spcAft>
                <a:spcPts val="600"/>
              </a:spcAft>
              <a:buFont typeface="Arial"/>
              <a:buChar char="•"/>
              <a:defRPr/>
            </a:pPr>
            <a:r>
              <a:rPr lang="ru-RU" sz="1050">
                <a:latin typeface="Montserrat Light"/>
              </a:rPr>
              <a:t>о государственных услугах </a:t>
            </a:r>
            <a:br>
              <a:rPr lang="ru-RU" sz="1050">
                <a:latin typeface="Montserrat Light"/>
              </a:rPr>
            </a:br>
            <a:r>
              <a:rPr lang="ru-RU" sz="1050">
                <a:latin typeface="Montserrat Light"/>
              </a:rPr>
              <a:t>субъекта Российской Федерации</a:t>
            </a:r>
            <a:endParaRPr/>
          </a:p>
          <a:p>
            <a:pPr marL="91282" indent="-91282" defTabSz="1219169">
              <a:spcAft>
                <a:spcPts val="600"/>
              </a:spcAft>
              <a:buFont typeface="Arial"/>
              <a:buChar char="•"/>
              <a:defRPr/>
            </a:pPr>
            <a:r>
              <a:rPr lang="ru-RU" sz="1050">
                <a:latin typeface="Montserrat Light"/>
              </a:rPr>
              <a:t>об услугах по </a:t>
            </a:r>
            <a:r>
              <a:rPr lang="ru-RU" sz="1050">
                <a:latin typeface="Montserrat Light"/>
              </a:rPr>
              <a:t>госзаданию</a:t>
            </a:r>
            <a:endParaRPr lang="ru-RU" sz="1050">
              <a:latin typeface="Montserrat Light"/>
            </a:endParaRPr>
          </a:p>
          <a:p>
            <a:pPr marL="171450" indent="-171450" defTabSz="1219169">
              <a:spcAft>
                <a:spcPts val="300"/>
              </a:spcAft>
              <a:buFont typeface="Arial"/>
              <a:buChar char="•"/>
              <a:defRPr/>
            </a:pPr>
            <a:endParaRPr lang="ru-RU" sz="1100">
              <a:solidFill>
                <a:srgbClr val="D5D5D5">
                  <a:lumMod val="10000"/>
                </a:srgbClr>
              </a:solidFill>
              <a:latin typeface="Montserrat Light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2722461" y="1177893"/>
            <a:ext cx="4437569" cy="139268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об услугах, которые являются необходимыми </a:t>
            </a:r>
            <a:b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</a:b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и обязательными для предоставления ИОГВ субъекта Российской Федерации государственных услуг и включены </a:t>
            </a:r>
            <a:b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</a:b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в региональный перечень необходимых и обязательных услуг </a:t>
            </a:r>
            <a:r>
              <a:rPr lang="ru-RU" sz="8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(</a:t>
            </a:r>
            <a:r>
              <a:rPr lang="ru-RU" sz="8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см. п. 2 ч. 1 ст. 9 Федерального закона от 27.07.2010 № 210-ФЗ</a:t>
            </a:r>
            <a:br>
              <a:rPr lang="ru-RU" sz="800">
                <a:solidFill>
                  <a:srgbClr val="D5D5D5">
                    <a:lumMod val="50000"/>
                  </a:srgbClr>
                </a:solidFill>
                <a:latin typeface="Montserrat Light"/>
              </a:rPr>
            </a:br>
            <a:r>
              <a:rPr lang="ru-RU" sz="8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«Об организации предоставления государственных и муниципальных услуг»)</a:t>
            </a:r>
            <a:endParaRPr lang="ru-RU" sz="800">
              <a:solidFill>
                <a:srgbClr val="D5D5D5">
                  <a:lumMod val="50000"/>
                </a:srgbClr>
              </a:solidFill>
              <a:latin typeface="Montserrat Light"/>
            </a:endParaRPr>
          </a:p>
          <a:p>
            <a:pPr marL="171450" indent="-171450" defTabSz="1219169">
              <a:spcAft>
                <a:spcPts val="300"/>
              </a:spcAft>
              <a:buFont typeface="Arial"/>
              <a:buChar char="•"/>
              <a:defRPr/>
            </a:pPr>
            <a:endParaRPr lang="ru-RU" sz="1050">
              <a:solidFill>
                <a:srgbClr val="D5D5D5">
                  <a:lumMod val="10000"/>
                </a:srgbClr>
              </a:solidFill>
              <a:latin typeface="Montserrat Light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6993125" y="1177893"/>
            <a:ext cx="2085653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05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иные сведения, состав которых устанавливается высшим ИОГВ субъекта Российской Федерации</a:t>
            </a:r>
            <a:endParaRPr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/>
        </p:nvCxnSpPr>
        <p:spPr bwMode="auto">
          <a:xfrm>
            <a:off x="9271517" y="902116"/>
            <a:ext cx="0" cy="130896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Рисунок 28" descr="Предупреждение со сплошной заливкой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11462729" y="1998598"/>
            <a:ext cx="295192" cy="29519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 bwMode="auto">
          <a:xfrm>
            <a:off x="281410" y="170326"/>
            <a:ext cx="10483571" cy="532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69">
              <a:lnSpc>
                <a:spcPct val="70000"/>
              </a:lnSpc>
              <a:spcBef>
                <a:spcPts val="2100"/>
              </a:spcBef>
              <a:defRPr/>
            </a:pPr>
            <a:r>
              <a:rPr lang="ru-RU" sz="2000">
                <a:solidFill>
                  <a:srgbClr val="FFFFFF"/>
                </a:solidFill>
                <a:latin typeface="Montserrat Bold"/>
              </a:rPr>
              <a:t>Памятка</a:t>
            </a:r>
            <a:r>
              <a:rPr lang="en-US" sz="2000">
                <a:solidFill>
                  <a:srgbClr val="FFFFFF"/>
                </a:solidFill>
                <a:latin typeface="Montserrat Bold"/>
              </a:rPr>
              <a:t> </a:t>
            </a:r>
            <a:r>
              <a:rPr lang="ru-RU" sz="2000">
                <a:solidFill>
                  <a:srgbClr val="FFFFFF"/>
                </a:solidFill>
                <a:latin typeface="Montserrat Bold"/>
              </a:rPr>
              <a:t>о включении сведений в реестр государственных услуг </a:t>
            </a:r>
            <a:br>
              <a:rPr lang="ru-RU" sz="2000">
                <a:solidFill>
                  <a:srgbClr val="FFFFFF"/>
                </a:solidFill>
                <a:latin typeface="Montserrat Bold"/>
              </a:rPr>
            </a:br>
            <a:r>
              <a:rPr lang="ru-RU" sz="2000">
                <a:solidFill>
                  <a:srgbClr val="FFFFFF"/>
                </a:solidFill>
                <a:latin typeface="Montserrat Bold"/>
              </a:rPr>
              <a:t>субъекта Российской Федерации</a:t>
            </a:r>
            <a:endParaRPr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987764" y="167374"/>
            <a:ext cx="1832761" cy="4633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/>
          <p:cNvSpPr/>
          <p:nvPr/>
        </p:nvSpPr>
        <p:spPr bwMode="auto">
          <a:xfrm>
            <a:off x="230972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 bwMode="auto">
          <a:xfrm>
            <a:off x="4206000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12" name="Прямоугольник: скругленные углы 11"/>
          <p:cNvSpPr/>
          <p:nvPr/>
        </p:nvSpPr>
        <p:spPr bwMode="auto">
          <a:xfrm>
            <a:off x="8162645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4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281410" y="170326"/>
            <a:ext cx="10483571" cy="317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7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FFFFFF"/>
                </a:solidFill>
                <a:latin typeface="Montserrat Bold"/>
                <a:ea typeface="Stem Medium"/>
              </a:rPr>
              <a:t>ПРИМЕРЫ</a:t>
            </a:r>
            <a:endParaRPr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987764" y="167374"/>
            <a:ext cx="1832761" cy="46337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 bwMode="auto">
          <a:xfrm>
            <a:off x="4369777" y="900354"/>
            <a:ext cx="3659331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050" b="1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Государственная услуга, предоставляемая </a:t>
            </a:r>
            <a:br>
              <a:rPr lang="en-US" sz="1050" b="1">
                <a:solidFill>
                  <a:srgbClr val="D5D5D5">
                    <a:lumMod val="10000"/>
                  </a:srgbClr>
                </a:solidFill>
                <a:latin typeface="Montserrat SemiBold"/>
              </a:rPr>
            </a:br>
            <a:r>
              <a:rPr lang="ru-RU" sz="1050" b="1">
                <a:solidFill>
                  <a:srgbClr val="D5D5D5">
                    <a:lumMod val="10000"/>
                  </a:srgbClr>
                </a:solidFill>
                <a:latin typeface="Montserrat SemiBold"/>
              </a:rPr>
              <a:t>в рамках переданных полномочий</a:t>
            </a:r>
            <a:endParaRPr/>
          </a:p>
          <a:p>
            <a:pPr defTabSz="1219169">
              <a:defRPr/>
            </a:pPr>
            <a:r>
              <a:rPr lang="ru-RU" sz="800">
                <a:solidFill>
                  <a:srgbClr val="D5D5D5">
                    <a:lumMod val="50000"/>
                  </a:srgbClr>
                </a:solidFill>
                <a:latin typeface="Montserrat SemiBold"/>
              </a:rPr>
              <a:t>(с федерального на региональный уровень)</a:t>
            </a:r>
            <a:endParaRPr/>
          </a:p>
          <a:p>
            <a:pPr defTabSz="1219169">
              <a:defRPr/>
            </a:pPr>
            <a:r>
              <a:rPr lang="ru-RU" sz="1000" b="1">
                <a:solidFill>
                  <a:srgbClr val="FF42A1">
                    <a:lumMod val="50000"/>
                  </a:srgbClr>
                </a:solidFill>
                <a:latin typeface="Montserrat SemiBold"/>
              </a:rPr>
              <a:t>«Предоставление водных объектов </a:t>
            </a:r>
            <a:br>
              <a:rPr lang="ru-RU" sz="1000" b="1">
                <a:solidFill>
                  <a:srgbClr val="FF42A1">
                    <a:lumMod val="50000"/>
                  </a:srgbClr>
                </a:solidFill>
                <a:latin typeface="Montserrat SemiBold"/>
              </a:rPr>
            </a:br>
            <a:r>
              <a:rPr lang="ru-RU" sz="1000" b="1">
                <a:solidFill>
                  <a:srgbClr val="FF42A1">
                    <a:lumMod val="50000"/>
                  </a:srgbClr>
                </a:solidFill>
                <a:latin typeface="Montserrat SemiBold"/>
              </a:rPr>
              <a:t>или их частей, находящихся в федеральной собственности и расположенных на территориях субъектов Российской Федерации, в пользование на основании договоров водопользования»</a:t>
            </a:r>
            <a:endParaRPr/>
          </a:p>
          <a:p>
            <a:pPr defTabSz="1219169">
              <a:defRPr/>
            </a:pPr>
            <a:endParaRPr lang="ru-RU" sz="1050">
              <a:solidFill>
                <a:srgbClr val="D5D5D5">
                  <a:lumMod val="10000"/>
                </a:srgbClr>
              </a:solidFill>
              <a:latin typeface="Montserrat SemiBold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334705" y="900354"/>
            <a:ext cx="3575048" cy="75405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050" b="1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  <a:t>Государственная услуга </a:t>
            </a:r>
            <a:br>
              <a:rPr lang="en-US" sz="1050" b="1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</a:br>
            <a:r>
              <a:rPr lang="ru-RU" sz="1050" b="1">
                <a:solidFill>
                  <a:srgbClr val="5E5E5E">
                    <a:lumMod val="50000"/>
                  </a:srgbClr>
                </a:solidFill>
                <a:latin typeface="Montserrat SemiBold"/>
                <a:ea typeface="Inter V"/>
                <a:cs typeface="Times New Roman"/>
              </a:rPr>
              <a:t>субъекта Российской Федерации</a:t>
            </a:r>
            <a:endParaRPr/>
          </a:p>
          <a:p>
            <a:pPr defTabSz="1219169">
              <a:defRPr/>
            </a:pPr>
            <a:r>
              <a:rPr lang="ru-RU" sz="1100" b="1">
                <a:solidFill>
                  <a:srgbClr val="00A2FF">
                    <a:lumMod val="75000"/>
                  </a:srgbClr>
                </a:solidFill>
                <a:latin typeface="Montserrat SemiBold"/>
                <a:ea typeface="Inter V"/>
                <a:cs typeface="Times New Roman"/>
              </a:rPr>
              <a:t>«Выдача и аннулирование охотничьего билета единого федерального образца»</a:t>
            </a:r>
            <a:endParaRPr/>
          </a:p>
        </p:txBody>
      </p:sp>
      <p:sp>
        <p:nvSpPr>
          <p:cNvPr id="35" name="TextBox 34"/>
          <p:cNvSpPr txBox="1"/>
          <p:nvPr/>
        </p:nvSpPr>
        <p:spPr bwMode="auto">
          <a:xfrm>
            <a:off x="8275372" y="900354"/>
            <a:ext cx="3710382" cy="1346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050" b="1">
                <a:solidFill>
                  <a:srgbClr val="D5D5D5">
                    <a:lumMod val="10000"/>
                  </a:srgbClr>
                </a:solidFill>
                <a:latin typeface="Montserrat SemiBold"/>
                <a:ea typeface="Inter V"/>
                <a:cs typeface="Times New Roman"/>
              </a:rPr>
              <a:t>Услуга по </a:t>
            </a:r>
            <a:r>
              <a:rPr lang="ru-RU" sz="1050" b="1">
                <a:solidFill>
                  <a:srgbClr val="D5D5D5">
                    <a:lumMod val="10000"/>
                  </a:srgbClr>
                </a:solidFill>
                <a:latin typeface="Montserrat SemiBold"/>
                <a:ea typeface="Inter V"/>
                <a:cs typeface="Times New Roman"/>
              </a:rPr>
              <a:t>госзаданию</a:t>
            </a:r>
            <a:endParaRPr lang="ru-RU" sz="1050" b="1">
              <a:solidFill>
                <a:srgbClr val="D5D5D5">
                  <a:lumMod val="10000"/>
                </a:srgbClr>
              </a:solidFill>
              <a:latin typeface="Montserrat SemiBold"/>
              <a:ea typeface="Inter V"/>
              <a:cs typeface="Times New Roman"/>
            </a:endParaRPr>
          </a:p>
          <a:p>
            <a:pPr defTabSz="1219169">
              <a:defRPr/>
            </a:pPr>
            <a:r>
              <a:rPr lang="ru-RU" sz="1000" b="1">
                <a:solidFill>
                  <a:srgbClr val="7030A0"/>
                </a:solidFill>
                <a:latin typeface="Montserrat SemiBold"/>
                <a:ea typeface="Inter V"/>
                <a:cs typeface="Times New Roman"/>
              </a:rPr>
              <a:t>«Прием заявлений о зачислении </a:t>
            </a:r>
            <a:br>
              <a:rPr lang="ru-RU" sz="1000" b="1">
                <a:solidFill>
                  <a:srgbClr val="7030A0"/>
                </a:solidFill>
                <a:latin typeface="Montserrat SemiBold"/>
                <a:ea typeface="Inter V"/>
                <a:cs typeface="Times New Roman"/>
              </a:rPr>
            </a:br>
            <a:r>
              <a:rPr lang="ru-RU" sz="1000" b="1">
                <a:solidFill>
                  <a:srgbClr val="7030A0"/>
                </a:solidFill>
                <a:latin typeface="Montserrat SemiBold"/>
                <a:ea typeface="Inter V"/>
                <a:cs typeface="Times New Roman"/>
              </a:rPr>
              <a:t>в государственные образовательные учреждения субъекта Российской Федерации, реализующие основную образовательную программу дошкольного образования (детские сады), </a:t>
            </a:r>
            <a:br>
              <a:rPr lang="ru-RU" sz="1000" b="1">
                <a:solidFill>
                  <a:srgbClr val="7030A0"/>
                </a:solidFill>
                <a:latin typeface="Montserrat SemiBold"/>
                <a:ea typeface="Inter V"/>
                <a:cs typeface="Times New Roman"/>
              </a:rPr>
            </a:br>
            <a:r>
              <a:rPr lang="ru-RU" sz="1000" b="1">
                <a:solidFill>
                  <a:srgbClr val="7030A0"/>
                </a:solidFill>
                <a:latin typeface="Montserrat SemiBold"/>
                <a:ea typeface="Inter V"/>
                <a:cs typeface="Times New Roman"/>
              </a:rPr>
              <a:t>а также постановка на соответствующий учет»</a:t>
            </a:r>
            <a:endParaRPr/>
          </a:p>
          <a:p>
            <a:pPr defTabSz="1219169">
              <a:defRPr/>
            </a:pPr>
            <a:endParaRPr lang="ru-RU" sz="1050" b="1">
              <a:solidFill>
                <a:srgbClr val="D5D5D5">
                  <a:lumMod val="10000"/>
                </a:srgbClr>
              </a:solidFill>
              <a:latin typeface="Montserrat SemiBold"/>
              <a:ea typeface="Inter V"/>
              <a:cs typeface="Times New Roman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49966" y="2485695"/>
            <a:ext cx="3632497" cy="16542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2563" indent="-182563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1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собственное полномочие субъекта Российской Федерации </a:t>
            </a: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предусмотрено </a:t>
            </a:r>
            <a:br>
              <a:rPr lang="ru-RU" sz="1100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</a:br>
            <a:r>
              <a:rPr lang="ru-RU" sz="1100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п. 3 ст. 34 Федерального закона от 24.07.2009 № 209-ФЗ «Об охоте и о сохранении охотничьих ресурсов и о внесении изменений в отдельные законодательные акты Российской Федерации»</a:t>
            </a:r>
            <a:endParaRPr/>
          </a:p>
          <a:p>
            <a:pPr marL="182563" indent="-182563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1">
                <a:solidFill>
                  <a:srgbClr val="5E5E5E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охотничий билет выдается исполнительным органом субъекта Российской Федерации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4358016" y="2485695"/>
            <a:ext cx="3415819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Inter V"/>
                <a:cs typeface="Times New Roman"/>
              </a:defRPr>
            </a:lvl1pPr>
          </a:lstStyle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в п. 1 ч. 1 ст. 26 Водного кодекса Российской Федерации указано, что Российская Федерация </a:t>
            </a: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передает полномочие органам государственной власти субъектов Российской Федерации</a:t>
            </a:r>
            <a:endParaRPr/>
          </a:p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решение по услуге принимает ОИВ субъекта Российской Федерации</a:t>
            </a:r>
            <a:endParaRPr/>
          </a:p>
          <a:p>
            <a:pPr algn="l" defTabSz="1219169">
              <a:defRPr/>
            </a:pPr>
            <a:endParaRPr lang="ru-RU" sz="1100">
              <a:solidFill>
                <a:srgbClr val="D5D5D5">
                  <a:lumMod val="10000"/>
                </a:srgbClr>
              </a:solidFill>
              <a:latin typeface="Montserrat Light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8267376" y="2485695"/>
            <a:ext cx="3557569" cy="13157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Inter V"/>
                <a:cs typeface="Times New Roman"/>
              </a:defRPr>
            </a:lvl1pPr>
          </a:lstStyle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предоставляется образовательными организациями на основании государственного задания (заказа) </a:t>
            </a:r>
            <a:b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</a:br>
            <a:r>
              <a:rPr lang="ru-RU" sz="1100" b="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субъекта Российской Федерации</a:t>
            </a:r>
            <a:endParaRPr/>
          </a:p>
          <a:p>
            <a:pPr marL="182563" indent="-182563" algn="l" defTabSz="1219169">
              <a:spcAft>
                <a:spcPts val="300"/>
              </a:spcAft>
              <a:buFont typeface="Arial"/>
              <a:buChar char="•"/>
              <a:defRPr/>
            </a:pPr>
            <a:r>
              <a:rPr lang="ru-RU" sz="1100">
                <a:solidFill>
                  <a:srgbClr val="D5D5D5">
                    <a:lumMod val="10000"/>
                  </a:srgbClr>
                </a:solidFill>
                <a:latin typeface="Montserrat Light"/>
              </a:rPr>
              <a:t>решение о зачислении и постановке на учет принимает образовательная организация</a:t>
            </a:r>
            <a:endParaRPr lang="ru-RU" sz="800">
              <a:solidFill>
                <a:srgbClr val="D5D5D5">
                  <a:lumMod val="10000"/>
                </a:srgbClr>
              </a:solidFill>
              <a:latin typeface="Montserrat Light"/>
            </a:endParaRPr>
          </a:p>
        </p:txBody>
      </p:sp>
      <p:sp>
        <p:nvSpPr>
          <p:cNvPr id="39" name="Прямоугольник: скругленные углы 38"/>
          <p:cNvSpPr/>
          <p:nvPr/>
        </p:nvSpPr>
        <p:spPr bwMode="auto">
          <a:xfrm>
            <a:off x="184080" y="5318530"/>
            <a:ext cx="3814219" cy="329168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 cap="flat">
            <a:noFill/>
            <a:miter lim="400000"/>
          </a:ln>
          <a:effectLst>
            <a:softEdge rad="317500"/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6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521940" y="5161317"/>
            <a:ext cx="3223260" cy="938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Medium"/>
              </a:rPr>
              <a:t>разработать и утвердить административный регламент</a:t>
            </a:r>
            <a:endParaRPr/>
          </a:p>
          <a:p>
            <a:pPr defTabSz="1219169">
              <a:defRPr/>
            </a:pPr>
            <a:endParaRPr lang="ru-RU" sz="1100">
              <a:solidFill>
                <a:schemeClr val="accent2">
                  <a:lumMod val="50000"/>
                </a:schemeClr>
              </a:solidFill>
              <a:latin typeface="Montserrat Medium"/>
            </a:endParaRPr>
          </a:p>
          <a:p>
            <a:pPr defTabSz="1219169">
              <a:defRPr/>
            </a:pP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Medium"/>
              </a:rPr>
              <a:t>включить услугу в региональный реестр (раздел с госуслугами)</a:t>
            </a:r>
            <a:endParaRPr/>
          </a:p>
        </p:txBody>
      </p:sp>
      <p:pic>
        <p:nvPicPr>
          <p:cNvPr id="41" name="Рисунок 40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25868" y="5161711"/>
            <a:ext cx="262083" cy="262083"/>
          </a:xfrm>
          <a:prstGeom prst="rect">
            <a:avLst/>
          </a:prstGeom>
        </p:spPr>
      </p:pic>
      <p:pic>
        <p:nvPicPr>
          <p:cNvPr id="42" name="Рисунок 41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25868" y="5765052"/>
            <a:ext cx="262083" cy="26208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 bwMode="auto">
          <a:xfrm>
            <a:off x="4499137" y="4607065"/>
            <a:ext cx="3405033" cy="17389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Административный регламент 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утвержден приказом Минприроды России от 07.12.2020 № 1025,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поэтому на уровне субъекта регламент </a:t>
            </a:r>
            <a:b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не разрабатывается</a:t>
            </a:r>
            <a:endParaRPr/>
          </a:p>
          <a:p>
            <a:pPr defTabSz="1219169">
              <a:defRPr/>
            </a:pPr>
            <a:endParaRPr lang="ru-RU" sz="1200" b="1">
              <a:solidFill>
                <a:srgbClr val="C00000"/>
              </a:solidFill>
              <a:latin typeface="Montserrat Light"/>
            </a:endParaRPr>
          </a:p>
          <a:p>
            <a:pPr defTabSz="1219169">
              <a:defRPr/>
            </a:pP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НЕ подлежит включению 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в региональный реестр, 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так как уже включена Минприроды России </a:t>
            </a:r>
            <a:b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</a:rPr>
              <a:t>в федеральный реестр</a:t>
            </a:r>
            <a:endParaRPr lang="ru-RU" sz="1200">
              <a:solidFill>
                <a:srgbClr val="D5D5D5">
                  <a:lumMod val="50000"/>
                </a:srgbClr>
              </a:solidFill>
              <a:latin typeface="Montserrat Light"/>
            </a:endParaRPr>
          </a:p>
        </p:txBody>
      </p:sp>
      <p:sp>
        <p:nvSpPr>
          <p:cNvPr id="44" name="Прямоугольник: скругленные углы 43"/>
          <p:cNvSpPr/>
          <p:nvPr/>
        </p:nvSpPr>
        <p:spPr bwMode="auto">
          <a:xfrm>
            <a:off x="8075918" y="5152023"/>
            <a:ext cx="3814219" cy="329168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 cap="flat">
            <a:noFill/>
            <a:miter lim="400000"/>
          </a:ln>
          <a:effectLst>
            <a:softEdge rad="317500"/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endParaRPr lang="ru-RU" sz="1600">
              <a:solidFill>
                <a:srgbClr val="FFFFFF"/>
              </a:solidFill>
              <a:latin typeface="Montserrat Light"/>
              <a:ea typeface="Helvetica Neue Medium"/>
              <a:cs typeface="Helvetica Neue Medium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4273217" y="5708720"/>
            <a:ext cx="252000" cy="2520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 bwMode="auto">
          <a:xfrm>
            <a:off x="301863" y="4659798"/>
            <a:ext cx="3680600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SemiBold"/>
              </a:rPr>
              <a:t>На уровне субъекта Российской Федерации </a:t>
            </a:r>
            <a:br>
              <a:rPr lang="ru-RU" sz="1100">
                <a:solidFill>
                  <a:schemeClr val="accent2">
                    <a:lumMod val="50000"/>
                  </a:schemeClr>
                </a:solidFill>
                <a:latin typeface="Montserrat SemiBold"/>
              </a:rPr>
            </a:b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SemiBold"/>
              </a:rPr>
              <a:t>необходимо:</a:t>
            </a:r>
            <a:endParaRPr/>
          </a:p>
        </p:txBody>
      </p:sp>
      <p:sp>
        <p:nvSpPr>
          <p:cNvPr id="47" name="Овал 46"/>
          <p:cNvSpPr/>
          <p:nvPr/>
        </p:nvSpPr>
        <p:spPr bwMode="auto">
          <a:xfrm>
            <a:off x="4293623" y="4676923"/>
            <a:ext cx="216000" cy="216000"/>
          </a:xfrm>
          <a:prstGeom prst="ellipse">
            <a:avLst/>
          </a:prstGeom>
          <a:solidFill>
            <a:srgbClr val="830048"/>
          </a:solidFill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>
              <a:defRPr/>
            </a:pPr>
            <a:r>
              <a:rPr lang="ru-RU" sz="900" b="1">
                <a:solidFill>
                  <a:srgbClr val="FFFFFF"/>
                </a:solidFill>
                <a:latin typeface="Montserrat Light"/>
                <a:ea typeface="Helvetica Neue Medium"/>
                <a:cs typeface="Helvetica Neue Medium"/>
              </a:rPr>
              <a:t>!</a:t>
            </a:r>
            <a:endParaRPr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332477" y="6107328"/>
            <a:ext cx="252000" cy="252000"/>
          </a:xfrm>
          <a:prstGeom prst="rect">
            <a:avLst/>
          </a:prstGeom>
        </p:spPr>
      </p:pic>
      <p:cxnSp>
        <p:nvCxnSpPr>
          <p:cNvPr id="49" name="Прямая соединительная линия 48"/>
          <p:cNvCxnSpPr>
            <a:cxnSpLocks/>
          </p:cNvCxnSpPr>
          <p:nvPr/>
        </p:nvCxnSpPr>
        <p:spPr bwMode="auto">
          <a:xfrm>
            <a:off x="334705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50" name="Прямая соединительная линия 49"/>
          <p:cNvCxnSpPr>
            <a:cxnSpLocks/>
          </p:cNvCxnSpPr>
          <p:nvPr/>
        </p:nvCxnSpPr>
        <p:spPr bwMode="auto">
          <a:xfrm>
            <a:off x="4293623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cxnSp>
        <p:nvCxnSpPr>
          <p:cNvPr id="51" name="Прямая соединительная линия 50"/>
          <p:cNvCxnSpPr>
            <a:cxnSpLocks/>
          </p:cNvCxnSpPr>
          <p:nvPr/>
        </p:nvCxnSpPr>
        <p:spPr bwMode="auto">
          <a:xfrm>
            <a:off x="8300506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52" name="TextBox 51"/>
          <p:cNvSpPr txBox="1"/>
          <p:nvPr/>
        </p:nvSpPr>
        <p:spPr bwMode="auto">
          <a:xfrm>
            <a:off x="8528549" y="5115597"/>
            <a:ext cx="3223260" cy="1446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Medium"/>
              </a:rPr>
              <a:t>включить услугу в региональный реестр (раздел с услугами по </a:t>
            </a: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Medium"/>
              </a:rPr>
              <a:t>госзаданию</a:t>
            </a: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Medium"/>
              </a:rPr>
              <a:t>), </a:t>
            </a:r>
            <a:br>
              <a:rPr lang="ru-RU" sz="1200">
                <a:solidFill>
                  <a:srgbClr val="61D836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так как она включена в перечень, </a:t>
            </a:r>
            <a:b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</a:br>
            <a:r>
              <a:rPr lang="ru-RU" sz="1000">
                <a:solidFill>
                  <a:srgbClr val="D5D5D5">
                    <a:lumMod val="50000"/>
                  </a:srgbClr>
                </a:solidFill>
                <a:latin typeface="Montserrat Light"/>
                <a:ea typeface="Inter V"/>
                <a:cs typeface="Times New Roman"/>
              </a:rPr>
              <a:t>утв. распоряжением Правительства Российской Федерации от 25.04.2011 № 729-р</a:t>
            </a:r>
            <a:endParaRPr/>
          </a:p>
          <a:p>
            <a:pPr defTabSz="1219169">
              <a:defRPr/>
            </a:pPr>
            <a:endParaRPr lang="ru-RU" sz="1200">
              <a:solidFill>
                <a:srgbClr val="61D836">
                  <a:lumMod val="50000"/>
                </a:srgbClr>
              </a:solidFill>
              <a:latin typeface="Montserrat Light"/>
              <a:ea typeface="Inter V"/>
              <a:cs typeface="Times New Roman"/>
            </a:endParaRPr>
          </a:p>
          <a:p>
            <a:pPr defTabSz="1219169">
              <a:defRPr/>
            </a:pP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Административный регламент </a:t>
            </a:r>
            <a:b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</a:br>
            <a:r>
              <a:rPr lang="ru-RU" sz="1100">
                <a:solidFill>
                  <a:schemeClr val="accent6">
                    <a:lumMod val="75000"/>
                  </a:schemeClr>
                </a:solidFill>
                <a:latin typeface="Montserrat SemiBold"/>
              </a:rPr>
              <a:t>НЕ разрабатывается</a:t>
            </a:r>
            <a:endParaRPr/>
          </a:p>
        </p:txBody>
      </p:sp>
      <p:pic>
        <p:nvPicPr>
          <p:cNvPr id="53" name="Рисунок 52" descr="Изображение выглядит как черный, темнота&#10;&#10;Контент, сгенерированный ИИ, может содержать ошибки.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332477" y="5154091"/>
            <a:ext cx="262083" cy="26208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 bwMode="auto">
          <a:xfrm>
            <a:off x="8308473" y="4614078"/>
            <a:ext cx="3516472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defTabSz="1219169">
              <a:defRPr/>
            </a:pPr>
            <a:r>
              <a:rPr lang="ru-RU" sz="1100">
                <a:solidFill>
                  <a:schemeClr val="accent2">
                    <a:lumMod val="50000"/>
                  </a:schemeClr>
                </a:solidFill>
                <a:latin typeface="Montserrat SemiBold"/>
              </a:rPr>
              <a:t>На уровне субъекта Российской Федерации необходимо: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/>
          <p:cNvSpPr/>
          <p:nvPr/>
        </p:nvSpPr>
        <p:spPr bwMode="auto">
          <a:xfrm>
            <a:off x="385482" y="2178424"/>
            <a:ext cx="11313459" cy="3173505"/>
          </a:xfrm>
          <a:prstGeom prst="roundRect">
            <a:avLst>
              <a:gd name="adj" fmla="val 5368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561480" y="1000248"/>
            <a:ext cx="5215865" cy="1024287"/>
          </a:xfrm>
        </p:spPr>
        <p:txBody>
          <a:bodyPr/>
          <a:lstStyle/>
          <a:p>
            <a:pPr>
              <a:defRPr/>
            </a:pPr>
            <a:r>
              <a:rPr lang="ru-RU"/>
              <a:t>Полезные ресурсы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561479" y="2681997"/>
            <a:ext cx="37684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u="sng">
                <a:solidFill>
                  <a:srgbClr val="5E5A91"/>
                </a:solidFill>
                <a:latin typeface="Montserrat SemiBold"/>
                <a:hlinkClick r:id="rId2" tooltip="https://disk.yandex.ru/d/na5Crakq-SlDbQ"/>
              </a:rPr>
              <a:t>ПОДКЛЮЧЕНИЕ ПОЛЬЗОВАТЕЛЕЙ К ФРГУ 3.0 </a:t>
            </a:r>
            <a:endParaRPr/>
          </a:p>
          <a:p>
            <a:pPr>
              <a:defRPr/>
            </a:pPr>
            <a:r>
              <a:rPr lang="ru-RU" sz="900" u="sng">
                <a:solidFill>
                  <a:srgbClr val="5E5A91"/>
                </a:solidFill>
                <a:latin typeface="Montserrat SemiBold"/>
                <a:hlinkClick r:id="rId2" tooltip="https://disk.yandex.ru/d/na5Crakq-SlDbQ"/>
              </a:rPr>
              <a:t>Инструкция для администраторов</a:t>
            </a:r>
            <a:r>
              <a:rPr lang="en-US" sz="900" u="sng">
                <a:solidFill>
                  <a:srgbClr val="5E5A91"/>
                </a:solidFill>
                <a:latin typeface="Montserrat SemiBold"/>
                <a:hlinkClick r:id="rId2" tooltip="https://disk.yandex.ru/d/na5Crakq-SlDbQ"/>
              </a:rPr>
              <a:t> </a:t>
            </a:r>
            <a:r>
              <a:rPr lang="ru-RU" sz="900" u="sng">
                <a:solidFill>
                  <a:schemeClr val="tx2"/>
                </a:solidFill>
                <a:latin typeface="Montserrat SemiBold"/>
                <a:hlinkClick r:id="rId2" tooltip="https://disk.yandex.ru/d/na5Crakq-SlDbQ"/>
              </a:rPr>
              <a:t>ЕСИА</a:t>
            </a:r>
            <a:endParaRPr lang="ru-RU" sz="900">
              <a:solidFill>
                <a:schemeClr val="tx2"/>
              </a:solidFill>
              <a:latin typeface="Montserrat SemiBold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48893" y="3229366"/>
            <a:ext cx="1261043" cy="1261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480550" y="3825870"/>
            <a:ext cx="2575783" cy="8535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4583360" y="3327924"/>
            <a:ext cx="339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ru-RU" sz="1200">
                <a:latin typeface="Montserrat"/>
              </a:rPr>
              <a:t>полезные материалы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ru-RU" sz="1200">
                <a:latin typeface="Montserrat"/>
              </a:rPr>
              <a:t>форма направления запроса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4565431" y="2681997"/>
            <a:ext cx="45042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u="sng">
                <a:solidFill>
                  <a:schemeClr val="tx2"/>
                </a:solidFill>
                <a:latin typeface="Montserrat SemiBold"/>
                <a:hlinkClick r:id="rId5" tooltip="https://www.kcrinfo.ru/"/>
              </a:rPr>
              <a:t>САЙТ СЛУЖБЫ МЕТОДИЧЕСКОЙ ПОДДЕРЖКИ</a:t>
            </a:r>
            <a:endParaRPr lang="ru-RU" sz="1100">
              <a:solidFill>
                <a:schemeClr val="tx2"/>
              </a:solidFill>
              <a:latin typeface="Montserrat SemiBold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4571427" y="2891716"/>
            <a:ext cx="22142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1100" b="1" i="0" u="none" strike="noStrike" cap="none" spc="0">
                <a:ln>
                  <a:noFill/>
                </a:ln>
                <a:solidFill>
                  <a:schemeClr val="tx2"/>
                </a:solidFill>
                <a:latin typeface="Montserrat"/>
                <a:ea typeface="+mn-ea"/>
                <a:cs typeface="+mn-cs"/>
              </a:rPr>
              <a:t>https://www.kcrinfo.ru/</a:t>
            </a:r>
            <a:r>
              <a:rPr lang="ru-RU" sz="1100" b="1" i="0" u="none" strike="noStrike" cap="none" spc="0">
                <a:ln>
                  <a:noFill/>
                </a:ln>
                <a:solidFill>
                  <a:schemeClr val="tx2"/>
                </a:solidFill>
                <a:latin typeface="Montserrat"/>
                <a:ea typeface="+mn-ea"/>
                <a:cs typeface="+mn-cs"/>
              </a:rPr>
              <a:t> </a:t>
            </a:r>
            <a:endParaRPr lang="ru-RU" sz="1600" b="1" i="0" u="none" strike="noStrike" cap="none" spc="0">
              <a:ln>
                <a:noFill/>
              </a:ln>
              <a:solidFill>
                <a:schemeClr val="tx2"/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8519322" y="2671594"/>
            <a:ext cx="292639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>
              <a:spcAft>
                <a:spcPts val="600"/>
              </a:spcAft>
              <a:defRPr/>
            </a:pPr>
            <a:r>
              <a:rPr lang="ru-RU" sz="1100">
                <a:solidFill>
                  <a:schemeClr val="tx2"/>
                </a:solidFill>
                <a:latin typeface="Montserrat SemiBold"/>
              </a:rPr>
              <a:t>ТЕЛЕГРАМ-ЧАТ </a:t>
            </a:r>
            <a:br>
              <a:rPr lang="ru-RU" sz="1100">
                <a:solidFill>
                  <a:schemeClr val="tx2"/>
                </a:solidFill>
                <a:latin typeface="Montserrat SemiBold"/>
              </a:rPr>
            </a:br>
            <a:r>
              <a:rPr lang="ru-RU" sz="1100">
                <a:solidFill>
                  <a:schemeClr val="tx2"/>
                </a:solidFill>
                <a:latin typeface="Montserrat SemiBold"/>
              </a:rPr>
              <a:t>Фргу</a:t>
            </a:r>
            <a:r>
              <a:rPr lang="ru-RU" sz="1100">
                <a:solidFill>
                  <a:schemeClr val="tx2"/>
                </a:solidFill>
                <a:latin typeface="Montserrat SemiBold"/>
              </a:rPr>
              <a:t> 3.0 Регионы (поддержка) 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/>
        </p:nvCxnSpPr>
        <p:spPr bwMode="auto">
          <a:xfrm>
            <a:off x="4329953" y="2472265"/>
            <a:ext cx="0" cy="2645835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cxnSpLocks/>
          </p:cNvCxnSpPr>
          <p:nvPr/>
        </p:nvCxnSpPr>
        <p:spPr bwMode="auto">
          <a:xfrm>
            <a:off x="8432053" y="2502952"/>
            <a:ext cx="0" cy="2645835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Picture background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0713564" y="4420531"/>
            <a:ext cx="418782" cy="418782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 bwMode="auto">
          <a:xfrm>
            <a:off x="8563778" y="3327924"/>
            <a:ext cx="2926397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Arial"/>
              <a:buChar char="•"/>
              <a:defRPr/>
            </a:pPr>
            <a:r>
              <a:rPr lang="ru-RU" sz="1200">
                <a:latin typeface="Montserrat"/>
              </a:rPr>
              <a:t>взаимодействие со службой методической и технической поддержки </a:t>
            </a:r>
            <a:endParaRPr/>
          </a:p>
          <a:p>
            <a:pPr marL="171450" indent="-171450">
              <a:spcAft>
                <a:spcPts val="600"/>
              </a:spcAft>
              <a:buFont typeface="Arial"/>
              <a:buChar char="•"/>
              <a:defRPr/>
            </a:pPr>
            <a:r>
              <a:rPr lang="ru-RU" sz="1200">
                <a:latin typeface="Montserrat"/>
              </a:rPr>
              <a:t>полезные материалы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561480" y="2024535"/>
            <a:ext cx="85796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порядок подключения к ФРГУ 3.0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особенности работы в ФРГУ 3.0</a:t>
            </a:r>
            <a:endParaRPr lang="ru-RU" sz="2000" b="1">
              <a:solidFill>
                <a:srgbClr val="FFFFFF"/>
              </a:solidFill>
              <a:latin typeface="Montserrat SemiBold"/>
              <a:ea typeface="+mj-ea"/>
              <a:cs typeface="+mj-cs"/>
            </a:endParaRPr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ru-RU" sz="2000" b="1"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роль РЦО и координатора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ru-RU" sz="2000" b="1"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порядок</a:t>
            </a:r>
            <a:r>
              <a:rPr lang="ru-RU"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 заполнения карточек услуг</a:t>
            </a:r>
            <a:endParaRPr/>
          </a:p>
          <a:p>
            <a:pPr marL="342900" indent="-342900">
              <a:spcAft>
                <a:spcPts val="1200"/>
              </a:spcAft>
              <a:buFont typeface="Arial"/>
              <a:buChar char="•"/>
              <a:defRPr/>
            </a:pPr>
            <a:r>
              <a:rPr lang="ru-RU" sz="2000" b="1">
                <a:solidFill>
                  <a:srgbClr val="FFFFFF"/>
                </a:solidFill>
                <a:latin typeface="Montserrat SemiBold"/>
                <a:ea typeface="+mj-ea"/>
                <a:cs typeface="+mj-cs"/>
              </a:rPr>
              <a:t>направление карточек услуг на согласование</a:t>
            </a:r>
            <a:endParaRPr lang="ru-RU" sz="120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План совещания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>
          <a:xfrm>
            <a:off x="561480" y="1000249"/>
            <a:ext cx="5957680" cy="527760"/>
          </a:xfrm>
        </p:spPr>
        <p:txBody>
          <a:bodyPr/>
          <a:lstStyle/>
          <a:p>
            <a:pPr>
              <a:defRPr/>
            </a:pPr>
            <a:r>
              <a:rPr lang="ru-RU"/>
              <a:t>Подключение к ФРГУ 3.0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561480" y="1799165"/>
            <a:ext cx="47289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Montserrat SemiBold"/>
              </a:rPr>
              <a:t>ПОРЯДОК ПОЛУЧЕНИЯ ДОСТУПА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 sz="1200">
                <a:latin typeface="Montserrat"/>
              </a:rPr>
              <a:t>Получить доступ к ФРГУ 3.0 на уровне организации</a:t>
            </a:r>
            <a:endParaRPr/>
          </a:p>
          <a:p>
            <a:pPr>
              <a:defRPr/>
            </a:pPr>
            <a:r>
              <a:rPr lang="ru-RU" sz="1200">
                <a:solidFill>
                  <a:schemeClr val="accent3">
                    <a:lumMod val="50000"/>
                  </a:schemeClr>
                </a:solidFill>
                <a:latin typeface="Montserrat SemiBold"/>
              </a:rPr>
              <a:t>РОИВам</a:t>
            </a:r>
            <a:r>
              <a:rPr lang="ru-RU" sz="1200">
                <a:solidFill>
                  <a:schemeClr val="accent3">
                    <a:lumMod val="50000"/>
                  </a:schemeClr>
                </a:solidFill>
                <a:latin typeface="Montserrat SemiBold"/>
              </a:rPr>
              <a:t> нужно направить заявку на подключение к ФРГУ 3.0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561480" y="3005019"/>
            <a:ext cx="31582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/>
          </a:p>
          <a:p>
            <a:pPr>
              <a:defRPr/>
            </a:pPr>
            <a:r>
              <a:rPr lang="ru-RU" sz="1200">
                <a:latin typeface="Montserrat"/>
              </a:rPr>
              <a:t>После того, как РОИВ будет подключен нужно предоставить доступ пользователям РОИВ к ФРГУ 3.0 через ЛК ЕСИА</a:t>
            </a:r>
            <a:endParaRPr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48893" y="4389465"/>
            <a:ext cx="1261043" cy="126104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 bwMode="auto">
          <a:xfrm>
            <a:off x="555352" y="4097838"/>
            <a:ext cx="27391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chemeClr val="accent3">
                    <a:lumMod val="50000"/>
                  </a:schemeClr>
                </a:solidFill>
                <a:latin typeface="Montserrat SemiBold"/>
              </a:rPr>
              <a:t>Инструкция для администраторов</a:t>
            </a:r>
            <a:r>
              <a:rPr lang="en-US" sz="900">
                <a:solidFill>
                  <a:schemeClr val="accent3">
                    <a:lumMod val="50000"/>
                  </a:schemeClr>
                </a:solidFill>
                <a:latin typeface="Montserrat SemiBold"/>
              </a:rPr>
              <a:t> </a:t>
            </a:r>
            <a:r>
              <a:rPr lang="ru-RU" sz="900">
                <a:solidFill>
                  <a:schemeClr val="accent3">
                    <a:lumMod val="50000"/>
                  </a:schemeClr>
                </a:solidFill>
                <a:latin typeface="Montserrat SemiBold"/>
              </a:rPr>
              <a:t>ЕСИА</a:t>
            </a:r>
            <a:endParaRPr/>
          </a:p>
        </p:txBody>
      </p:sp>
      <p:pic>
        <p:nvPicPr>
          <p:cNvPr id="30" name="Picture 2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881533" y="5176127"/>
            <a:ext cx="856087" cy="902316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 bwMode="auto">
          <a:xfrm>
            <a:off x="7031058" y="2897508"/>
            <a:ext cx="33763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latin typeface="Montserrat"/>
              </a:rPr>
              <a:t>у организации как юридического лица </a:t>
            </a:r>
            <a:br>
              <a:rPr lang="en-US" sz="1200">
                <a:latin typeface="Montserrat"/>
              </a:rPr>
            </a:br>
            <a:r>
              <a:rPr lang="ru-RU" sz="1200">
                <a:latin typeface="Montserrat"/>
              </a:rPr>
              <a:t>есть зарегистрированная </a:t>
            </a:r>
            <a:br>
              <a:rPr lang="en-US" sz="1200">
                <a:latin typeface="Montserrat"/>
              </a:rPr>
            </a:br>
            <a:r>
              <a:rPr lang="ru-RU" sz="1200">
                <a:latin typeface="Montserrat"/>
              </a:rPr>
              <a:t>учетная запись в ЕСИА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7023012" y="4389465"/>
            <a:ext cx="2473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latin typeface="Montserrat"/>
              </a:rPr>
              <a:t>у сотрудника организации</a:t>
            </a:r>
            <a:br>
              <a:rPr lang="en-US" sz="1200">
                <a:latin typeface="Montserrat"/>
              </a:rPr>
            </a:br>
            <a:r>
              <a:rPr lang="ru-RU" sz="1200">
                <a:latin typeface="Montserrat"/>
              </a:rPr>
              <a:t>есть зарегистрированная </a:t>
            </a:r>
            <a:br>
              <a:rPr lang="en-US" sz="1200">
                <a:latin typeface="Montserrat"/>
              </a:rPr>
            </a:br>
            <a:r>
              <a:rPr lang="ru-RU" sz="1200">
                <a:latin typeface="Montserrat"/>
              </a:rPr>
              <a:t>учетная запись в ЕСИА</a:t>
            </a:r>
            <a:endParaRPr/>
          </a:p>
        </p:txBody>
      </p:sp>
      <p:sp>
        <p:nvSpPr>
          <p:cNvPr id="33" name="TextBox 32"/>
          <p:cNvSpPr txBox="1"/>
          <p:nvPr/>
        </p:nvSpPr>
        <p:spPr bwMode="auto">
          <a:xfrm>
            <a:off x="7031058" y="5838621"/>
            <a:ext cx="2473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>
                <a:latin typeface="Montserrat"/>
              </a:rPr>
              <a:t>сотрудник организации</a:t>
            </a:r>
            <a:br>
              <a:rPr lang="en-US" sz="1200">
                <a:latin typeface="Montserrat"/>
              </a:rPr>
            </a:br>
            <a:r>
              <a:rPr lang="ru-RU" sz="1200">
                <a:latin typeface="Montserrat"/>
              </a:rPr>
              <a:t>подключен к профилю организации в ЕСИА</a:t>
            </a:r>
            <a:endParaRPr/>
          </a:p>
        </p:txBody>
      </p:sp>
      <p:sp>
        <p:nvSpPr>
          <p:cNvPr id="34" name="TextBox 33"/>
          <p:cNvSpPr txBox="1"/>
          <p:nvPr/>
        </p:nvSpPr>
        <p:spPr bwMode="auto">
          <a:xfrm>
            <a:off x="6963596" y="1799165"/>
            <a:ext cx="4087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Montserrat SemiBold"/>
              </a:rPr>
              <a:t>УСЛОВИЯ ДОСТУПА В ФРГУ 3.0  </a:t>
            </a:r>
            <a:endParaRPr/>
          </a:p>
        </p:txBody>
      </p:sp>
      <p:pic>
        <p:nvPicPr>
          <p:cNvPr id="35" name="Рисунок 34" descr="Греческий храм со сплошной заливкой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7078683" y="2515762"/>
            <a:ext cx="422672" cy="422672"/>
          </a:xfrm>
          <a:prstGeom prst="rect">
            <a:avLst/>
          </a:prstGeom>
        </p:spPr>
      </p:pic>
      <p:pic>
        <p:nvPicPr>
          <p:cNvPr id="36" name="Рисунок 35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7036225" y="4020133"/>
            <a:ext cx="422672" cy="422672"/>
          </a:xfrm>
          <a:prstGeom prst="rect">
            <a:avLst/>
          </a:prstGeom>
        </p:spPr>
      </p:pic>
      <p:pic>
        <p:nvPicPr>
          <p:cNvPr id="37" name="Рисунок 36" descr="Греческий храм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845155" y="5415949"/>
            <a:ext cx="422672" cy="422672"/>
          </a:xfrm>
          <a:prstGeom prst="rect">
            <a:avLst/>
          </a:prstGeom>
        </p:spPr>
      </p:pic>
      <p:pic>
        <p:nvPicPr>
          <p:cNvPr id="38" name="Рисунок 37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157936" y="5403631"/>
            <a:ext cx="422672" cy="422672"/>
          </a:xfrm>
          <a:prstGeom prst="rect">
            <a:avLst/>
          </a:prstGeom>
        </p:spPr>
      </p:pic>
      <p:pic>
        <p:nvPicPr>
          <p:cNvPr id="40" name="Рисунок 39" descr="Передача контур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7534872" y="5459825"/>
            <a:ext cx="310283" cy="310283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>
            <a:cxnSpLocks/>
          </p:cNvCxnSpPr>
          <p:nvPr/>
        </p:nvCxnSpPr>
        <p:spPr bwMode="auto">
          <a:xfrm>
            <a:off x="6096000" y="1799165"/>
            <a:ext cx="0" cy="4685787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Прямоугольник: скругленные углы 29"/>
          <p:cNvSpPr/>
          <p:nvPr/>
        </p:nvSpPr>
        <p:spPr bwMode="auto">
          <a:xfrm>
            <a:off x="538178" y="1376132"/>
            <a:ext cx="6310297" cy="1306470"/>
          </a:xfrm>
          <a:prstGeom prst="roundRect">
            <a:avLst>
              <a:gd name="adj" fmla="val 15349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: скругленные углы 32"/>
          <p:cNvSpPr/>
          <p:nvPr/>
        </p:nvSpPr>
        <p:spPr bwMode="auto">
          <a:xfrm flipH="0" flipV="0">
            <a:off x="538177" y="2775764"/>
            <a:ext cx="7314285" cy="885604"/>
          </a:xfrm>
          <a:prstGeom prst="roundRect">
            <a:avLst>
              <a:gd name="adj" fmla="val 20349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рямоугольник: скругленные углы 33"/>
          <p:cNvSpPr/>
          <p:nvPr/>
        </p:nvSpPr>
        <p:spPr bwMode="auto">
          <a:xfrm>
            <a:off x="538177" y="3817840"/>
            <a:ext cx="7314287" cy="2656316"/>
          </a:xfrm>
          <a:prstGeom prst="roundRect">
            <a:avLst>
              <a:gd name="adj" fmla="val 5907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538177" y="528633"/>
            <a:ext cx="8649195" cy="1024287"/>
          </a:xfrm>
        </p:spPr>
        <p:txBody>
          <a:bodyPr/>
          <a:lstStyle/>
          <a:p>
            <a:pPr>
              <a:defRPr/>
            </a:pPr>
            <a:r>
              <a:rPr lang="ru-RU" sz="2200">
                <a:latin typeface="Montserrat SemiBold"/>
              </a:rPr>
              <a:t>Порядок действий участников второй волны </a:t>
            </a:r>
            <a:endParaRPr/>
          </a:p>
        </p:txBody>
      </p:sp>
      <p:pic>
        <p:nvPicPr>
          <p:cNvPr id="5" name="Рисунок 4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16441" y="1895587"/>
            <a:ext cx="422672" cy="4226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1016020" y="229880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гость</a:t>
            </a:r>
            <a:endParaRPr/>
          </a:p>
        </p:txBody>
      </p:sp>
      <p:pic>
        <p:nvPicPr>
          <p:cNvPr id="9" name="Рисунок 8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1342221" y="1895587"/>
            <a:ext cx="422672" cy="422672"/>
          </a:xfrm>
          <a:prstGeom prst="rect">
            <a:avLst/>
          </a:prstGeom>
        </p:spPr>
      </p:pic>
      <p:pic>
        <p:nvPicPr>
          <p:cNvPr id="14" name="Рисунок 13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92028" y="1876128"/>
            <a:ext cx="422672" cy="4226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3557288" y="2279341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согласант</a:t>
            </a:r>
            <a:endParaRPr lang="ru-RU" sz="90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16" name="Рисунок 15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917808" y="1876128"/>
            <a:ext cx="422672" cy="422672"/>
          </a:xfrm>
          <a:prstGeom prst="rect">
            <a:avLst/>
          </a:prstGeom>
        </p:spPr>
      </p:pic>
      <p:pic>
        <p:nvPicPr>
          <p:cNvPr id="31" name="Рисунок 30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60657" y="1895587"/>
            <a:ext cx="422672" cy="42267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 bwMode="auto">
          <a:xfrm>
            <a:off x="2181093" y="229880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разработчик</a:t>
            </a:r>
            <a:endParaRPr/>
          </a:p>
        </p:txBody>
      </p:sp>
      <p:pic>
        <p:nvPicPr>
          <p:cNvPr id="37" name="Рисунок 36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86437" y="1895587"/>
            <a:ext cx="422672" cy="422672"/>
          </a:xfrm>
          <a:prstGeom prst="rect">
            <a:avLst/>
          </a:prstGeom>
        </p:spPr>
      </p:pic>
      <p:pic>
        <p:nvPicPr>
          <p:cNvPr id="39" name="Рисунок 38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865598" y="1876128"/>
            <a:ext cx="422672" cy="42267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 bwMode="auto">
          <a:xfrm>
            <a:off x="4842062" y="2279341"/>
            <a:ext cx="164336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делопроизводитель</a:t>
            </a:r>
            <a:endParaRPr/>
          </a:p>
        </p:txBody>
      </p:sp>
      <p:pic>
        <p:nvPicPr>
          <p:cNvPr id="41" name="Рисунок 40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191378" y="1876128"/>
            <a:ext cx="422672" cy="42267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 bwMode="auto">
          <a:xfrm>
            <a:off x="798311" y="2910295"/>
            <a:ext cx="516751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000000"/>
                </a:solidFill>
                <a:latin typeface="Montserrat"/>
              </a:rPr>
              <a:t>2. Создание карточек 100% органов власти субъекта РФ</a:t>
            </a:r>
            <a:endParaRPr/>
          </a:p>
          <a:p>
            <a:pPr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</a:rPr>
              <a:t>согласует Минэкономразвития России</a:t>
            </a:r>
            <a:endParaRPr/>
          </a:p>
        </p:txBody>
      </p:sp>
      <p:sp>
        <p:nvSpPr>
          <p:cNvPr id="45" name="TextBox 44"/>
          <p:cNvSpPr txBox="1"/>
          <p:nvPr/>
        </p:nvSpPr>
        <p:spPr bwMode="auto">
          <a:xfrm rot="0">
            <a:off x="798308" y="3953132"/>
            <a:ext cx="5600984" cy="2751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000000"/>
                </a:solidFill>
                <a:latin typeface="Montserrat"/>
              </a:rPr>
              <a:t>3. Разработка и публикация 100% карточек </a:t>
            </a:r>
            <a:br>
              <a:rPr lang="ru-RU" sz="1200" b="1">
                <a:solidFill>
                  <a:srgbClr val="000000"/>
                </a:solidFill>
                <a:latin typeface="Montserrat"/>
              </a:rPr>
            </a:br>
            <a:r>
              <a:rPr lang="ru-RU" sz="1200" b="1">
                <a:solidFill>
                  <a:srgbClr val="000000"/>
                </a:solidFill>
                <a:latin typeface="Montserrat"/>
              </a:rPr>
              <a:t>государственных услуг субъекта РФ</a:t>
            </a:r>
            <a:endParaRPr/>
          </a:p>
          <a:p>
            <a:pPr>
              <a:defRPr/>
            </a:pPr>
            <a:endParaRPr lang="ru-RU" sz="1100" b="1">
              <a:solidFill>
                <a:srgbClr val="000000"/>
              </a:solidFill>
              <a:latin typeface="Montserrat"/>
            </a:endParaRPr>
          </a:p>
          <a:p>
            <a:pPr>
              <a:defRPr/>
            </a:pPr>
            <a:r>
              <a:rPr lang="ru-RU" sz="1100" b="1">
                <a:solidFill>
                  <a:srgbClr val="000000"/>
                </a:solidFill>
                <a:latin typeface="Montserrat"/>
              </a:rPr>
              <a:t>В настоящее время не вносятся: </a:t>
            </a:r>
            <a:endParaRPr/>
          </a:p>
          <a:p>
            <a:pPr marL="171450" indent="-171450">
              <a:spcBef>
                <a:spcPts val="600"/>
              </a:spcBef>
              <a:buFont typeface="Arial"/>
              <a:buChar char="•"/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</a:rPr>
              <a:t>услуги по переданным полномочиям </a:t>
            </a:r>
            <a:br>
              <a:rPr lang="ru-RU" sz="1100">
                <a:solidFill>
                  <a:srgbClr val="000000"/>
                </a:solidFill>
                <a:latin typeface="Montserrat"/>
              </a:rPr>
            </a:br>
            <a:r>
              <a:rPr lang="ru-RU" sz="105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(с федерального уровня на региональный, </a:t>
            </a:r>
            <a:br>
              <a:rPr lang="ru-RU" sz="105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</a:br>
            <a:r>
              <a:rPr lang="ru-RU" sz="105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с регионального на муниципальный)</a:t>
            </a:r>
            <a:endParaRPr/>
          </a:p>
          <a:p>
            <a:pPr marL="171450" indent="-171450">
              <a:spcBef>
                <a:spcPts val="600"/>
              </a:spcBef>
              <a:buFont typeface="Arial"/>
              <a:buChar char="•"/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</a:rPr>
              <a:t>услуги по </a:t>
            </a:r>
            <a:r>
              <a:rPr lang="ru-RU" sz="1100">
                <a:solidFill>
                  <a:srgbClr val="000000"/>
                </a:solidFill>
                <a:latin typeface="Montserrat"/>
              </a:rPr>
              <a:t>госзаданию</a:t>
            </a:r>
            <a:r>
              <a:rPr lang="ru-RU" sz="1100">
                <a:solidFill>
                  <a:srgbClr val="000000"/>
                </a:solidFill>
                <a:latin typeface="Montserrat"/>
              </a:rPr>
              <a:t> </a:t>
            </a:r>
            <a:r>
              <a:rPr lang="ru-RU" sz="105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(разработка административного регламента не требуется)</a:t>
            </a:r>
            <a:endParaRPr lang="ru-RU" sz="1050" b="0" i="0" u="none" strike="noStrike" cap="none" spc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>
              <a:spcBef>
                <a:spcPts val="599"/>
              </a:spcBef>
              <a:defRPr/>
            </a:pPr>
            <a:r>
              <a:rPr lang="ru-RU" sz="1050" b="0" i="0" u="none" strike="noStrike" cap="none" spc="0">
                <a:solidFill>
                  <a:schemeClr val="accent6"/>
                </a:solidFill>
                <a:latin typeface="Montserrat"/>
                <a:ea typeface="Montserrat"/>
                <a:cs typeface="Montserrat"/>
              </a:rPr>
              <a:t>! Не актуально</a:t>
            </a:r>
            <a:r>
              <a:rPr lang="ru-RU" sz="1050" b="0" i="0" u="none" strike="noStrike" cap="none" spc="0">
                <a:solidFill>
                  <a:schemeClr val="accent6"/>
                </a:solidFill>
                <a:latin typeface="Montserrat"/>
                <a:ea typeface="Montserrat"/>
                <a:cs typeface="Montserrat"/>
              </a:rPr>
              <a:t> на 10.10.2025. Услуги вносятся в Реестр!</a:t>
            </a:r>
            <a:endParaRPr/>
          </a:p>
          <a:p>
            <a:pPr marL="171450" indent="-171450">
              <a:spcBef>
                <a:spcPts val="600"/>
              </a:spcBef>
              <a:buFont typeface="Arial"/>
              <a:buChar char="•"/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</a:rPr>
              <a:t>контрольно-надзорные функции, </a:t>
            </a:r>
            <a:br>
              <a:rPr lang="ru-RU" sz="1100">
                <a:solidFill>
                  <a:srgbClr val="000000"/>
                </a:solidFill>
                <a:latin typeface="Montserrat"/>
              </a:rPr>
            </a:br>
            <a:r>
              <a:rPr lang="ru-RU" sz="1100">
                <a:solidFill>
                  <a:srgbClr val="000000"/>
                </a:solidFill>
                <a:latin typeface="Montserrat"/>
              </a:rPr>
              <a:t>необходимые и обязательные услуги, сервисы и иные услуги </a:t>
            </a:r>
            <a:r>
              <a:rPr lang="ru-RU" sz="1100">
                <a:solidFill>
                  <a:schemeClr val="accent6"/>
                </a:solidFill>
                <a:latin typeface="Montserrat"/>
              </a:rPr>
              <a:t>! </a:t>
            </a:r>
            <a:r>
              <a:rPr lang="ru-RU" sz="1100">
                <a:solidFill>
                  <a:schemeClr val="accent6"/>
                </a:solidFill>
                <a:latin typeface="Montserrat"/>
              </a:rPr>
              <a:t>Не актуально на 27.08.2025. </a:t>
            </a:r>
            <a:r>
              <a:rPr lang="ru-RU" sz="1100" b="0" i="0" u="none" strike="noStrike" cap="none" spc="0">
                <a:solidFill>
                  <a:schemeClr val="accent6"/>
                </a:solidFill>
                <a:latin typeface="Montserrat"/>
                <a:ea typeface="Montserrat"/>
                <a:cs typeface="Montserrat"/>
              </a:rPr>
              <a:t>Услуги вносятся в Реестр</a:t>
            </a:r>
            <a:r>
              <a:rPr lang="ru-RU" sz="1100">
                <a:solidFill>
                  <a:schemeClr val="accent6"/>
                </a:solidFill>
                <a:latin typeface="Montserrat"/>
              </a:rPr>
              <a:t>!</a:t>
            </a:r>
            <a:endParaRPr>
              <a:solidFill>
                <a:schemeClr val="accent6"/>
              </a:solidFill>
            </a:endParaRPr>
          </a:p>
          <a:p>
            <a:pPr>
              <a:defRPr/>
            </a:pPr>
            <a:r>
              <a:rPr lang="ru-RU" sz="1100">
                <a:solidFill>
                  <a:srgbClr val="000000"/>
                </a:solidFill>
                <a:latin typeface="Montserrat"/>
              </a:rPr>
              <a:t>Если такие услуги были учтены в статистике, необходимо исключить их. </a:t>
            </a:r>
            <a:endParaRPr/>
          </a:p>
          <a:p>
            <a:pPr>
              <a:defRPr/>
            </a:pPr>
            <a:endParaRPr lang="ru-RU" sz="11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798311" y="1446073"/>
            <a:ext cx="56169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000000"/>
                </a:solidFill>
                <a:latin typeface="Montserrat"/>
              </a:rPr>
              <a:t>1. Регистрация пользователей в ФРГУ со следующими ролями:</a:t>
            </a:r>
            <a:endParaRPr/>
          </a:p>
        </p:txBody>
      </p:sp>
      <p:pic>
        <p:nvPicPr>
          <p:cNvPr id="48" name="Рисунок 47" descr="Предупреждение со сплошной заливкой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617770" y="4523067"/>
            <a:ext cx="209114" cy="209114"/>
          </a:xfrm>
          <a:prstGeom prst="rect">
            <a:avLst/>
          </a:prstGeom>
        </p:spPr>
      </p:pic>
      <p:pic>
        <p:nvPicPr>
          <p:cNvPr id="4" name="Рисунок 3" descr="Предупреждение со сплошной заливкой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17770" y="6284847"/>
            <a:ext cx="209114" cy="209114"/>
          </a:xfrm>
          <a:prstGeom prst="rect">
            <a:avLst/>
          </a:prstGeom>
        </p:spPr>
      </p:pic>
      <p:pic>
        <p:nvPicPr>
          <p:cNvPr id="6" name="Рисунок 5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46882" y="3027325"/>
            <a:ext cx="422672" cy="4226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414943" y="343053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разработчик</a:t>
            </a:r>
            <a:endParaRPr/>
          </a:p>
        </p:txBody>
      </p:sp>
      <p:pic>
        <p:nvPicPr>
          <p:cNvPr id="10" name="Рисунок 9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72662" y="3027325"/>
            <a:ext cx="422672" cy="422672"/>
          </a:xfrm>
          <a:prstGeom prst="rect">
            <a:avLst/>
          </a:prstGeom>
        </p:spPr>
      </p:pic>
      <p:pic>
        <p:nvPicPr>
          <p:cNvPr id="21" name="Рисунок 20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65479" y="4224411"/>
            <a:ext cx="422672" cy="42267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6443065" y="4627624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разработчик</a:t>
            </a:r>
            <a:endParaRPr/>
          </a:p>
        </p:txBody>
      </p:sp>
      <p:pic>
        <p:nvPicPr>
          <p:cNvPr id="23" name="Рисунок 22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91259" y="4224411"/>
            <a:ext cx="422672" cy="422672"/>
          </a:xfrm>
          <a:prstGeom prst="rect">
            <a:avLst/>
          </a:prstGeom>
        </p:spPr>
      </p:pic>
      <p:pic>
        <p:nvPicPr>
          <p:cNvPr id="24" name="Рисунок 23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65479" y="4971230"/>
            <a:ext cx="422672" cy="4226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6443065" y="5374443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согласант</a:t>
            </a:r>
            <a:endParaRPr lang="ru-RU" sz="90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26" name="Рисунок 25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91259" y="4971230"/>
            <a:ext cx="422672" cy="422672"/>
          </a:xfrm>
          <a:prstGeom prst="rect">
            <a:avLst/>
          </a:prstGeom>
        </p:spPr>
      </p:pic>
      <p:pic>
        <p:nvPicPr>
          <p:cNvPr id="27" name="Рисунок 26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65479" y="5650803"/>
            <a:ext cx="422672" cy="42267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6443065" y="6054015"/>
            <a:ext cx="143365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делопроизводитель</a:t>
            </a:r>
            <a:endParaRPr/>
          </a:p>
        </p:txBody>
      </p:sp>
      <p:pic>
        <p:nvPicPr>
          <p:cNvPr id="29" name="Рисунок 28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91259" y="5650803"/>
            <a:ext cx="422672" cy="42267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 bwMode="auto">
          <a:xfrm>
            <a:off x="6414943" y="284294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Отв.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6475004" y="392931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Отв.</a:t>
            </a:r>
            <a:endParaRPr/>
          </a:p>
        </p:txBody>
      </p:sp>
      <p:sp>
        <p:nvSpPr>
          <p:cNvPr id="42" name="TextBox 41"/>
          <p:cNvSpPr txBox="1"/>
          <p:nvPr/>
        </p:nvSpPr>
        <p:spPr bwMode="auto">
          <a:xfrm>
            <a:off x="8752275" y="2921143"/>
            <a:ext cx="2960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000000"/>
                </a:solidFill>
                <a:latin typeface="Montserrat Black"/>
              </a:rPr>
              <a:t>ПЕРИОД ПРОВЕДЕНИЯ РАБОТ: </a:t>
            </a:r>
            <a:endParaRPr/>
          </a:p>
          <a:p>
            <a:pPr>
              <a:defRPr/>
            </a:pPr>
            <a:endParaRPr lang="ru-RU" sz="1200" b="1">
              <a:solidFill>
                <a:srgbClr val="000000"/>
              </a:solidFill>
              <a:latin typeface="Montserrat Black"/>
            </a:endParaRPr>
          </a:p>
          <a:p>
            <a:pPr>
              <a:defRPr/>
            </a:pPr>
            <a:r>
              <a:rPr lang="ru-RU" sz="1200" b="1">
                <a:solidFill>
                  <a:srgbClr val="000000"/>
                </a:solidFill>
                <a:latin typeface="Montserrat Black"/>
              </a:rPr>
              <a:t>с 1 июля до 18 июля 2025 г. </a:t>
            </a:r>
            <a:endParaRPr/>
          </a:p>
        </p:txBody>
      </p:sp>
      <p:pic>
        <p:nvPicPr>
          <p:cNvPr id="53" name="Рисунок 52" descr="Изображение выглядит как снимок экрана, Прямоугольник,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361659" y="3792110"/>
            <a:ext cx="1287273" cy="12872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 bwMode="auto">
          <a:xfrm>
            <a:off x="0" y="0"/>
            <a:ext cx="302199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7" name="Прямоугольник: скругленные углы 1026"/>
          <p:cNvSpPr/>
          <p:nvPr/>
        </p:nvSpPr>
        <p:spPr bwMode="auto">
          <a:xfrm>
            <a:off x="3224367" y="1000171"/>
            <a:ext cx="2871633" cy="195361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02" name="Прямоугольник: скругленные углы 1101"/>
          <p:cNvSpPr/>
          <p:nvPr/>
        </p:nvSpPr>
        <p:spPr bwMode="auto">
          <a:xfrm>
            <a:off x="3392399" y="1850823"/>
            <a:ext cx="2500023" cy="983928"/>
          </a:xfrm>
          <a:prstGeom prst="roundRect">
            <a:avLst>
              <a:gd name="adj" fmla="val 6756"/>
            </a:avLst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4" name="Прямоугольник: скругленные углы 1073"/>
          <p:cNvSpPr/>
          <p:nvPr/>
        </p:nvSpPr>
        <p:spPr bwMode="auto">
          <a:xfrm>
            <a:off x="6234490" y="1012437"/>
            <a:ext cx="3411539" cy="195361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3" name="Прямоугольник: скругленные углы 1072"/>
          <p:cNvSpPr/>
          <p:nvPr/>
        </p:nvSpPr>
        <p:spPr bwMode="auto">
          <a:xfrm>
            <a:off x="4897770" y="3184709"/>
            <a:ext cx="3411539" cy="3563696"/>
          </a:xfrm>
          <a:prstGeom prst="roundRect">
            <a:avLst>
              <a:gd name="adj" fmla="val 4618"/>
            </a:avLst>
          </a:prstGeom>
          <a:solidFill>
            <a:schemeClr val="accent2">
              <a:lumMod val="20000"/>
              <a:lumOff val="80000"/>
              <a:alpha val="46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01" name="Прямоугольник: скругленные углы 1100"/>
          <p:cNvSpPr/>
          <p:nvPr/>
        </p:nvSpPr>
        <p:spPr bwMode="auto">
          <a:xfrm>
            <a:off x="6763877" y="2506249"/>
            <a:ext cx="2240629" cy="25368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9" name="Прямоугольник: скругленные углы 1098"/>
          <p:cNvSpPr/>
          <p:nvPr/>
        </p:nvSpPr>
        <p:spPr bwMode="auto">
          <a:xfrm>
            <a:off x="5558664" y="5596481"/>
            <a:ext cx="2500023" cy="5487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00" name="Прямоугольник: скругленные углы 1099"/>
          <p:cNvSpPr/>
          <p:nvPr/>
        </p:nvSpPr>
        <p:spPr bwMode="auto">
          <a:xfrm>
            <a:off x="5560485" y="6182805"/>
            <a:ext cx="2500023" cy="2913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1" name="Прямоугольник: скругленные углы 1090"/>
          <p:cNvSpPr/>
          <p:nvPr/>
        </p:nvSpPr>
        <p:spPr bwMode="auto">
          <a:xfrm>
            <a:off x="5558665" y="5050080"/>
            <a:ext cx="2500023" cy="48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Прямоугольник: скругленные углы 57"/>
          <p:cNvSpPr/>
          <p:nvPr/>
        </p:nvSpPr>
        <p:spPr bwMode="auto">
          <a:xfrm>
            <a:off x="5562934" y="4639279"/>
            <a:ext cx="2500023" cy="33464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: скругленные углы 12"/>
          <p:cNvSpPr/>
          <p:nvPr/>
        </p:nvSpPr>
        <p:spPr bwMode="auto">
          <a:xfrm>
            <a:off x="8558736" y="3194333"/>
            <a:ext cx="3566372" cy="3525036"/>
          </a:xfrm>
          <a:prstGeom prst="roundRect">
            <a:avLst>
              <a:gd name="adj" fmla="val 4618"/>
            </a:avLst>
          </a:prstGeom>
          <a:solidFill>
            <a:schemeClr val="accent3">
              <a:lumMod val="20000"/>
              <a:lumOff val="80000"/>
              <a:alpha val="46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1096" name="Прямоугольник: скругленные углы 1095"/>
          <p:cNvSpPr/>
          <p:nvPr/>
        </p:nvSpPr>
        <p:spPr bwMode="auto">
          <a:xfrm>
            <a:off x="9151488" y="4651767"/>
            <a:ext cx="2467786" cy="32215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8" name="Прямоугольник: скругленные углы 1097"/>
          <p:cNvSpPr/>
          <p:nvPr/>
        </p:nvSpPr>
        <p:spPr bwMode="auto">
          <a:xfrm>
            <a:off x="9151488" y="4208512"/>
            <a:ext cx="2467786" cy="36346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 bwMode="auto">
          <a:xfrm>
            <a:off x="3224368" y="436077"/>
            <a:ext cx="6807556" cy="574885"/>
          </a:xfrm>
        </p:spPr>
        <p:txBody>
          <a:bodyPr/>
          <a:lstStyle/>
          <a:p>
            <a:pPr>
              <a:defRPr/>
            </a:pPr>
            <a:r>
              <a:rPr lang="ru-RU" sz="2000"/>
              <a:t>Организация работы на региональном уровне</a:t>
            </a:r>
            <a:endParaRPr/>
          </a:p>
        </p:txBody>
      </p:sp>
      <p:sp>
        <p:nvSpPr>
          <p:cNvPr id="53" name="Прямоугольник: скругленные углы 52"/>
          <p:cNvSpPr/>
          <p:nvPr/>
        </p:nvSpPr>
        <p:spPr bwMode="auto">
          <a:xfrm>
            <a:off x="5562934" y="4202229"/>
            <a:ext cx="2500023" cy="3547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75" name="Рисунок 1074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380183" y="1668233"/>
            <a:ext cx="422672" cy="422672"/>
          </a:xfrm>
          <a:prstGeom prst="rect">
            <a:avLst/>
          </a:prstGeom>
        </p:spPr>
      </p:pic>
      <p:pic>
        <p:nvPicPr>
          <p:cNvPr id="1076" name="Рисунок 1075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630076" y="3254278"/>
            <a:ext cx="422672" cy="422672"/>
          </a:xfrm>
          <a:prstGeom prst="rect">
            <a:avLst/>
          </a:prstGeom>
        </p:spPr>
      </p:pic>
      <p:pic>
        <p:nvPicPr>
          <p:cNvPr id="1078" name="Рисунок 1077" descr="Современная архитектура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5050957" y="3313468"/>
            <a:ext cx="354072" cy="354072"/>
          </a:xfrm>
          <a:prstGeom prst="rect">
            <a:avLst/>
          </a:prstGeom>
        </p:spPr>
      </p:pic>
      <p:pic>
        <p:nvPicPr>
          <p:cNvPr id="1079" name="Рисунок 1078" descr="Греческий храм со сплошной заливкой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6341205" y="1094330"/>
            <a:ext cx="422672" cy="422672"/>
          </a:xfrm>
          <a:prstGeom prst="rect">
            <a:avLst/>
          </a:prstGeom>
        </p:spPr>
      </p:pic>
      <p:sp>
        <p:nvSpPr>
          <p:cNvPr id="1080" name="TextBox 1079"/>
          <p:cNvSpPr txBox="1"/>
          <p:nvPr/>
        </p:nvSpPr>
        <p:spPr bwMode="auto">
          <a:xfrm>
            <a:off x="6802855" y="1385296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Региональный орган власти</a:t>
            </a:r>
            <a:endParaRPr/>
          </a:p>
        </p:txBody>
      </p:sp>
      <p:sp>
        <p:nvSpPr>
          <p:cNvPr id="1081" name="TextBox 1080"/>
          <p:cNvSpPr txBox="1"/>
          <p:nvPr/>
        </p:nvSpPr>
        <p:spPr bwMode="auto">
          <a:xfrm>
            <a:off x="6802854" y="1839206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Координатор (куратор) РЦО</a:t>
            </a:r>
            <a:endParaRPr/>
          </a:p>
        </p:txBody>
      </p:sp>
      <p:sp>
        <p:nvSpPr>
          <p:cNvPr id="1082" name="TextBox 1081"/>
          <p:cNvSpPr txBox="1"/>
          <p:nvPr/>
        </p:nvSpPr>
        <p:spPr bwMode="auto">
          <a:xfrm>
            <a:off x="4990740" y="3667538"/>
            <a:ext cx="57219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РЦО</a:t>
            </a:r>
            <a:endParaRPr/>
          </a:p>
        </p:txBody>
      </p:sp>
      <p:sp>
        <p:nvSpPr>
          <p:cNvPr id="1083" name="TextBox 1082"/>
          <p:cNvSpPr txBox="1"/>
          <p:nvPr/>
        </p:nvSpPr>
        <p:spPr bwMode="auto">
          <a:xfrm>
            <a:off x="5605273" y="366753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руководитель</a:t>
            </a:r>
            <a:endParaRPr/>
          </a:p>
        </p:txBody>
      </p:sp>
      <p:pic>
        <p:nvPicPr>
          <p:cNvPr id="1084" name="Рисунок 1083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625954" y="3274710"/>
            <a:ext cx="422672" cy="422672"/>
          </a:xfrm>
          <a:prstGeom prst="rect">
            <a:avLst/>
          </a:prstGeom>
        </p:spPr>
      </p:pic>
      <p:sp>
        <p:nvSpPr>
          <p:cNvPr id="1085" name="TextBox 1084"/>
          <p:cNvSpPr txBox="1"/>
          <p:nvPr/>
        </p:nvSpPr>
        <p:spPr bwMode="auto">
          <a:xfrm>
            <a:off x="6546390" y="366753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заместитель</a:t>
            </a:r>
            <a:endParaRPr/>
          </a:p>
        </p:txBody>
      </p:sp>
      <p:cxnSp>
        <p:nvCxnSpPr>
          <p:cNvPr id="1086" name="Прямая соединительная линия 1085"/>
          <p:cNvCxnSpPr>
            <a:cxnSpLocks/>
          </p:cNvCxnSpPr>
          <p:nvPr/>
        </p:nvCxnSpPr>
        <p:spPr bwMode="auto">
          <a:xfrm>
            <a:off x="6875275" y="1422363"/>
            <a:ext cx="170236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7" name="Прямая соединительная линия 1086"/>
          <p:cNvCxnSpPr>
            <a:cxnSpLocks/>
          </p:cNvCxnSpPr>
          <p:nvPr/>
        </p:nvCxnSpPr>
        <p:spPr bwMode="auto">
          <a:xfrm flipV="1">
            <a:off x="5562934" y="3313468"/>
            <a:ext cx="0" cy="5242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 bwMode="auto">
          <a:xfrm>
            <a:off x="6802856" y="1094330"/>
            <a:ext cx="3229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Орган, уполномоченный </a:t>
            </a:r>
            <a:br>
              <a:rPr lang="ru-RU" sz="900" b="1">
                <a:solidFill>
                  <a:srgbClr val="000000"/>
                </a:solidFill>
                <a:latin typeface="Montserrat"/>
              </a:rPr>
            </a:br>
            <a:r>
              <a:rPr lang="ru-RU" sz="900" b="1">
                <a:solidFill>
                  <a:srgbClr val="000000"/>
                </a:solidFill>
                <a:latin typeface="Montserrat"/>
              </a:rPr>
              <a:t>на ведение реестра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5600714" y="4010880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Задачи: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5600714" y="4195430"/>
            <a:ext cx="2508166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Методическая поддержка разработчиков 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Рассмотрение запросов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в справочники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Подготовка, </a:t>
            </a:r>
            <a:r>
              <a:rPr lang="ru-RU" sz="900" i="1">
                <a:solidFill>
                  <a:schemeClr val="tx2"/>
                </a:solidFill>
                <a:latin typeface="Montserrat"/>
              </a:rPr>
              <a:t>сбор</a:t>
            </a:r>
            <a:r>
              <a:rPr lang="ru-RU" sz="900">
                <a:solidFill>
                  <a:srgbClr val="000000"/>
                </a:solidFill>
                <a:latin typeface="Montserrat"/>
              </a:rPr>
              <a:t> и направление предложений по совершенствованию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ФРГУ 3.0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Подготовка предложений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по совершенствованию методических материалов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Контроль качества данных ФРГУ 3.0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9147650" y="4010880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Задачи: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9147650" y="4195430"/>
            <a:ext cx="248635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Разработка карточек, паспортов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и административных регламентов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Формирование запросов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на добавление справочных значений</a:t>
            </a:r>
            <a:endParaRPr/>
          </a:p>
        </p:txBody>
      </p:sp>
      <p:pic>
        <p:nvPicPr>
          <p:cNvPr id="33" name="Рисунок 32" descr="Греческий храм со сплошной заливкой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688961" y="3293880"/>
            <a:ext cx="422672" cy="42267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 bwMode="auto">
          <a:xfrm>
            <a:off x="9156614" y="3660732"/>
            <a:ext cx="2164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Ответственные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за предоставление услуг</a:t>
            </a:r>
            <a:endParaRPr/>
          </a:p>
        </p:txBody>
      </p:sp>
      <p:cxnSp>
        <p:nvCxnSpPr>
          <p:cNvPr id="35" name="Прямая соединительная линия 34"/>
          <p:cNvCxnSpPr>
            <a:cxnSpLocks/>
          </p:cNvCxnSpPr>
          <p:nvPr/>
        </p:nvCxnSpPr>
        <p:spPr bwMode="auto">
          <a:xfrm>
            <a:off x="9229034" y="3676283"/>
            <a:ext cx="170236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 bwMode="auto">
          <a:xfrm>
            <a:off x="9156615" y="3292669"/>
            <a:ext cx="2164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Региональные органы исполнительной власти</a:t>
            </a:r>
            <a:endParaRPr/>
          </a:p>
        </p:txBody>
      </p:sp>
      <p:sp>
        <p:nvSpPr>
          <p:cNvPr id="38" name="TextBox 37"/>
          <p:cNvSpPr txBox="1"/>
          <p:nvPr/>
        </p:nvSpPr>
        <p:spPr bwMode="auto">
          <a:xfrm>
            <a:off x="6802855" y="2316294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Задачи:</a:t>
            </a:r>
            <a:endParaRPr/>
          </a:p>
        </p:txBody>
      </p:sp>
      <p:cxnSp>
        <p:nvCxnSpPr>
          <p:cNvPr id="59" name="Прямая соединительная линия 58"/>
          <p:cNvCxnSpPr>
            <a:cxnSpLocks/>
            <a:stCxn id="58" idx="3"/>
          </p:cNvCxnSpPr>
          <p:nvPr/>
        </p:nvCxnSpPr>
        <p:spPr bwMode="auto">
          <a:xfrm flipV="1">
            <a:off x="8062958" y="4803059"/>
            <a:ext cx="1080000" cy="354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cxnSpLocks/>
            <a:stCxn id="53" idx="3"/>
          </p:cNvCxnSpPr>
          <p:nvPr/>
        </p:nvCxnSpPr>
        <p:spPr bwMode="auto">
          <a:xfrm>
            <a:off x="8062958" y="4379586"/>
            <a:ext cx="108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01093" y="3358367"/>
            <a:ext cx="422672" cy="422672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 bwMode="auto">
          <a:xfrm>
            <a:off x="11021529" y="3751196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разработчики</a:t>
            </a:r>
            <a:endParaRPr/>
          </a:p>
        </p:txBody>
      </p:sp>
      <p:sp>
        <p:nvSpPr>
          <p:cNvPr id="63" name="Прямоугольник: скругленные углы 62"/>
          <p:cNvSpPr/>
          <p:nvPr/>
        </p:nvSpPr>
        <p:spPr bwMode="auto">
          <a:xfrm>
            <a:off x="9143379" y="5037886"/>
            <a:ext cx="2475895" cy="3971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" name="TextBox 1023"/>
          <p:cNvSpPr txBox="1"/>
          <p:nvPr/>
        </p:nvSpPr>
        <p:spPr bwMode="auto">
          <a:xfrm>
            <a:off x="9143380" y="5045809"/>
            <a:ext cx="2475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Подготовка предложений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по совершенствованию ФРГУ 3.0</a:t>
            </a:r>
            <a:endParaRPr/>
          </a:p>
        </p:txBody>
      </p:sp>
      <p:cxnSp>
        <p:nvCxnSpPr>
          <p:cNvPr id="1026" name="Прямая соединительная линия 1025"/>
          <p:cNvCxnSpPr>
            <a:cxnSpLocks/>
          </p:cNvCxnSpPr>
          <p:nvPr/>
        </p:nvCxnSpPr>
        <p:spPr bwMode="auto">
          <a:xfrm flipV="1">
            <a:off x="8058688" y="5218984"/>
            <a:ext cx="108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TextBox 1033"/>
          <p:cNvSpPr txBox="1"/>
          <p:nvPr/>
        </p:nvSpPr>
        <p:spPr bwMode="auto">
          <a:xfrm>
            <a:off x="3388446" y="1638074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000000"/>
                </a:solidFill>
                <a:latin typeface="Montserrat"/>
              </a:rPr>
              <a:t>Задачи:</a:t>
            </a:r>
            <a:endParaRPr/>
          </a:p>
        </p:txBody>
      </p:sp>
      <p:sp>
        <p:nvSpPr>
          <p:cNvPr id="1035" name="TextBox 1034"/>
          <p:cNvSpPr txBox="1"/>
          <p:nvPr/>
        </p:nvSpPr>
        <p:spPr bwMode="auto">
          <a:xfrm>
            <a:off x="3440127" y="1888619"/>
            <a:ext cx="2233751" cy="955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/>
              <a:buChar char="•"/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Методическая поддержка </a:t>
            </a:r>
            <a:endParaRPr/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/>
              <a:buChar char="•"/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Обучение методологов РЦО</a:t>
            </a:r>
            <a:endParaRPr/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/>
              <a:buChar char="•"/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Мониторинг деятельности </a:t>
            </a:r>
            <a:endParaRPr/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/>
              <a:buChar char="•"/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Передача предложений по совершенствованию </a:t>
            </a:r>
            <a:br>
              <a:rPr lang="ru-RU" sz="900">
                <a:solidFill>
                  <a:srgbClr val="000000"/>
                </a:solidFill>
                <a:latin typeface="Montserrat"/>
              </a:rPr>
            </a:br>
            <a:r>
              <a:rPr lang="ru-RU" sz="900">
                <a:solidFill>
                  <a:srgbClr val="000000"/>
                </a:solidFill>
                <a:latin typeface="Montserrat"/>
              </a:rPr>
              <a:t>ФРГУ 3.0 разработчикам</a:t>
            </a:r>
            <a:endParaRPr/>
          </a:p>
        </p:txBody>
      </p:sp>
      <p:pic>
        <p:nvPicPr>
          <p:cNvPr id="1036" name="Рисунок 1035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490848" y="3280611"/>
            <a:ext cx="422672" cy="422672"/>
          </a:xfrm>
          <a:prstGeom prst="rect">
            <a:avLst/>
          </a:prstGeom>
        </p:spPr>
      </p:pic>
      <p:sp>
        <p:nvSpPr>
          <p:cNvPr id="1037" name="TextBox 1036"/>
          <p:cNvSpPr txBox="1"/>
          <p:nvPr/>
        </p:nvSpPr>
        <p:spPr bwMode="auto">
          <a:xfrm>
            <a:off x="7411284" y="367344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методологи</a:t>
            </a:r>
            <a:endParaRPr/>
          </a:p>
        </p:txBody>
      </p:sp>
      <p:pic>
        <p:nvPicPr>
          <p:cNvPr id="1040" name="Рисунок 1039" descr="Изображение выглядит как Шрифт, текст, логотип, Графика&#10;&#10;Автоматически созданное описание"/>
          <p:cNvPicPr>
            <a:picLocks noChangeAspect="1"/>
          </p:cNvPicPr>
          <p:nvPr/>
        </p:nvPicPr>
        <p:blipFill>
          <a:blip r:embed="rId7">
            <a:clrChange>
              <a:clrFrom>
                <a:srgbClr val="F3F3F4"/>
              </a:clrFrom>
              <a:clrTo>
                <a:srgbClr val="F3F3F4">
                  <a:alpha val="0"/>
                </a:srgbClr>
              </a:clrTo>
            </a:clrChange>
          </a:blip>
          <a:stretch/>
        </p:blipFill>
        <p:spPr bwMode="auto">
          <a:xfrm>
            <a:off x="3440127" y="1203745"/>
            <a:ext cx="840325" cy="412383"/>
          </a:xfrm>
          <a:prstGeom prst="rect">
            <a:avLst/>
          </a:prstGeom>
        </p:spPr>
      </p:pic>
      <p:pic>
        <p:nvPicPr>
          <p:cNvPr id="1041" name="Рисунок 1040" descr="Офисный рабочий мужской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23510" y="1124173"/>
            <a:ext cx="422672" cy="422672"/>
          </a:xfrm>
          <a:prstGeom prst="rect">
            <a:avLst/>
          </a:prstGeom>
        </p:spPr>
      </p:pic>
      <p:sp>
        <p:nvSpPr>
          <p:cNvPr id="1042" name="TextBox 1041"/>
          <p:cNvSpPr txBox="1"/>
          <p:nvPr/>
        </p:nvSpPr>
        <p:spPr bwMode="auto">
          <a:xfrm>
            <a:off x="5043946" y="1517002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0000"/>
                </a:solidFill>
                <a:latin typeface="Montserrat"/>
              </a:rPr>
              <a:t>методологи</a:t>
            </a:r>
            <a:endParaRPr/>
          </a:p>
        </p:txBody>
      </p:sp>
      <p:grpSp>
        <p:nvGrpSpPr>
          <p:cNvPr id="24" name="Группа 23"/>
          <p:cNvGrpSpPr/>
          <p:nvPr/>
        </p:nvGrpSpPr>
        <p:grpSpPr bwMode="auto">
          <a:xfrm>
            <a:off x="3332029" y="2899786"/>
            <a:ext cx="1632807" cy="952573"/>
            <a:chOff x="2066898" y="2809817"/>
            <a:chExt cx="1632807" cy="952573"/>
          </a:xfrm>
        </p:grpSpPr>
        <p:sp>
          <p:nvSpPr>
            <p:cNvPr id="1066" name="Полилиния: фигура 1065"/>
            <p:cNvSpPr/>
            <p:nvPr/>
          </p:nvSpPr>
          <p:spPr bwMode="auto">
            <a:xfrm>
              <a:off x="2786133" y="3007144"/>
              <a:ext cx="791932" cy="485775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 fill="norm" stroke="1" extrusionOk="0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67" name="Полилиния: фигура 1066"/>
            <p:cNvSpPr/>
            <p:nvPr/>
          </p:nvSpPr>
          <p:spPr bwMode="auto">
            <a:xfrm>
              <a:off x="2216976" y="2922184"/>
              <a:ext cx="1369741" cy="840206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 fill="norm" stroke="1" extrusionOk="0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71" name="Рисунок 1070" descr="Крышка вверх контур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/>
          </p:blipFill>
          <p:spPr bwMode="auto">
            <a:xfrm rot="5400000">
              <a:off x="3394788" y="3340317"/>
              <a:ext cx="304917" cy="304917"/>
            </a:xfrm>
            <a:prstGeom prst="rect">
              <a:avLst/>
            </a:prstGeom>
          </p:spPr>
        </p:pic>
        <p:pic>
          <p:nvPicPr>
            <p:cNvPr id="1072" name="Рисунок 1071" descr="Крышка вверх контур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2066898" y="2809817"/>
              <a:ext cx="304917" cy="304917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 bwMode="auto">
          <a:xfrm>
            <a:off x="6865495" y="2531659"/>
            <a:ext cx="2240629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/>
              <a:buChar char="•"/>
              <a:defRPr/>
            </a:pPr>
            <a:r>
              <a:rPr lang="ru-RU" sz="9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  <a:t>Публикация карточек услуг</a:t>
            </a:r>
            <a:endParaRPr/>
          </a:p>
        </p:txBody>
      </p:sp>
      <p:pic>
        <p:nvPicPr>
          <p:cNvPr id="18" name="Рисунок 17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5449290" y="1131793"/>
            <a:ext cx="422672" cy="422672"/>
          </a:xfrm>
          <a:prstGeom prst="rect">
            <a:avLst/>
          </a:prstGeom>
        </p:spPr>
      </p:pic>
      <p:pic>
        <p:nvPicPr>
          <p:cNvPr id="19" name="Рисунок 18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816251" y="3280611"/>
            <a:ext cx="422672" cy="422672"/>
          </a:xfrm>
          <a:prstGeom prst="rect">
            <a:avLst/>
          </a:prstGeom>
        </p:spPr>
      </p:pic>
      <p:pic>
        <p:nvPicPr>
          <p:cNvPr id="20" name="Рисунок 19" descr="Офисный рабочий женский со сплошной заливкой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1459049" y="3362329"/>
            <a:ext cx="422672" cy="422672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 bwMode="auto">
          <a:xfrm rot="10800000">
            <a:off x="9572871" y="2248018"/>
            <a:ext cx="1632807" cy="952573"/>
            <a:chOff x="2066898" y="2809817"/>
            <a:chExt cx="1632807" cy="952573"/>
          </a:xfrm>
        </p:grpSpPr>
        <p:sp>
          <p:nvSpPr>
            <p:cNvPr id="26" name="Полилиния: фигура 25"/>
            <p:cNvSpPr/>
            <p:nvPr/>
          </p:nvSpPr>
          <p:spPr bwMode="auto">
            <a:xfrm>
              <a:off x="2786133" y="3007144"/>
              <a:ext cx="791932" cy="485775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 fill="norm" stroke="1" extrusionOk="0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Полилиния: фигура 26"/>
            <p:cNvSpPr/>
            <p:nvPr/>
          </p:nvSpPr>
          <p:spPr bwMode="auto">
            <a:xfrm>
              <a:off x="2216976" y="2922184"/>
              <a:ext cx="1369741" cy="840206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 fill="norm" stroke="1" extrusionOk="0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8" name="Рисунок 27" descr="Крышка вверх контур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rot="5400000">
              <a:off x="3394788" y="3340317"/>
              <a:ext cx="304917" cy="304917"/>
            </a:xfrm>
            <a:prstGeom prst="rect">
              <a:avLst/>
            </a:prstGeom>
          </p:spPr>
        </p:pic>
        <p:pic>
          <p:nvPicPr>
            <p:cNvPr id="29" name="Рисунок 28" descr="Крышка вверх контур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2066898" y="2809817"/>
              <a:ext cx="304917" cy="304917"/>
            </a:xfrm>
            <a:prstGeom prst="rect">
              <a:avLst/>
            </a:prstGeom>
          </p:spPr>
        </p:pic>
      </p:grpSp>
      <p:sp>
        <p:nvSpPr>
          <p:cNvPr id="51" name="TextBox 50"/>
          <p:cNvSpPr txBox="1"/>
          <p:nvPr/>
        </p:nvSpPr>
        <p:spPr bwMode="auto">
          <a:xfrm>
            <a:off x="207308" y="520335"/>
            <a:ext cx="31247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latin typeface="Montserrat SemiBold"/>
              </a:rPr>
              <a:t>Работа в ФРГУ 3.0</a:t>
            </a:r>
            <a:endParaRPr/>
          </a:p>
        </p:txBody>
      </p:sp>
      <p:pic>
        <p:nvPicPr>
          <p:cNvPr id="1104" name="Рисунок 110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-7085" y="1178492"/>
            <a:ext cx="3024293" cy="2923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/>
          <p:cNvSpPr/>
          <p:nvPr/>
        </p:nvSpPr>
        <p:spPr bwMode="auto">
          <a:xfrm>
            <a:off x="640080" y="2882572"/>
            <a:ext cx="5534520" cy="810458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: скругленные углы 8"/>
          <p:cNvSpPr/>
          <p:nvPr/>
        </p:nvSpPr>
        <p:spPr bwMode="auto">
          <a:xfrm>
            <a:off x="618846" y="3841798"/>
            <a:ext cx="5534520" cy="810458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 bwMode="auto">
          <a:xfrm>
            <a:off x="561480" y="708718"/>
            <a:ext cx="4179127" cy="102428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Карточка услуги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561480" y="1189534"/>
            <a:ext cx="5613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Montserrat"/>
              </a:rPr>
              <a:t>Карточка услуги – первая стадия разработки административного регламента в ФРГУ 3.0. 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718680" y="2969000"/>
            <a:ext cx="5316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latin typeface="Montserrat"/>
              </a:rPr>
              <a:t>перенос сведений об услуге из предыдущей </a:t>
            </a:r>
            <a:br>
              <a:rPr lang="en-US" sz="1600">
                <a:latin typeface="Montserrat"/>
              </a:rPr>
            </a:br>
            <a:r>
              <a:rPr lang="ru-RU" sz="1600">
                <a:latin typeface="Montserrat"/>
              </a:rPr>
              <a:t>версии системы (ФРГУ 1.0, ФРГУ 2.0)</a:t>
            </a:r>
            <a:endParaRPr/>
          </a:p>
          <a:p>
            <a:pPr>
              <a:defRPr/>
            </a:pPr>
            <a:endParaRPr lang="ru-RU" sz="1600"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697446" y="3975509"/>
            <a:ext cx="537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  <a:t>заполнение сведений об услуге «с нуля»</a:t>
            </a:r>
            <a:endParaRPr/>
          </a:p>
        </p:txBody>
      </p:sp>
      <p:sp>
        <p:nvSpPr>
          <p:cNvPr id="20" name="TextBox 19"/>
          <p:cNvSpPr txBox="1"/>
          <p:nvPr/>
        </p:nvSpPr>
        <p:spPr bwMode="auto">
          <a:xfrm>
            <a:off x="4118609" y="2605573"/>
            <a:ext cx="23121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i="1">
                <a:solidFill>
                  <a:schemeClr val="accent2">
                    <a:lumMod val="75000"/>
                  </a:schemeClr>
                </a:solidFill>
                <a:latin typeface="Montserrat"/>
              </a:rPr>
              <a:t>Рекомендуемый способ</a:t>
            </a:r>
            <a:endParaRPr lang="ru-RU" sz="1600">
              <a:latin typeface="Montserra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3788411" y="5137830"/>
            <a:ext cx="26517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i="0" u="none" strike="noStrike" cap="none" spc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tserrat Black"/>
              </a:rPr>
              <a:t>10-15</a:t>
            </a:r>
            <a:r>
              <a:rPr lang="ru-RU" sz="2000" b="1" i="0" u="none" strike="noStrike" cap="none" spc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tserrat Black"/>
              </a:rPr>
              <a:t> </a:t>
            </a:r>
            <a:r>
              <a:rPr lang="ru-RU" sz="2000" i="0" u="none" strike="noStrike" cap="none" spc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tserrat ExtraBold"/>
              </a:rPr>
              <a:t>полей</a:t>
            </a:r>
            <a:endParaRPr lang="ru-RU">
              <a:solidFill>
                <a:schemeClr val="accent2">
                  <a:lumMod val="75000"/>
                </a:schemeClr>
              </a:solidFill>
              <a:latin typeface="Montserrat ExtraBold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788411" y="5747579"/>
            <a:ext cx="2886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  <a:t>количество варьируется </a:t>
            </a:r>
            <a:br>
              <a:rPr lang="ru-RU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</a:br>
            <a:r>
              <a:rPr lang="ru-RU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  <a:t>для разных типов услуг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7275134" y="1188725"/>
            <a:ext cx="4955301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latin typeface="Montserrat"/>
                <a:ea typeface="Aptos"/>
                <a:cs typeface="Times New Roman"/>
              </a:rPr>
              <a:t>Тип услуги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Полное наименование услуги</a:t>
            </a:r>
            <a:endParaRPr lang="ru-RU" sz="1400" b="1">
              <a:solidFill>
                <a:srgbClr val="000000"/>
              </a:solidFill>
              <a:latin typeface="Montserrat"/>
              <a:ea typeface="Times New Roman"/>
              <a:cs typeface="Times New Roman"/>
            </a:endParaRPr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Краткое наименование услуги</a:t>
            </a:r>
            <a:endParaRPr lang="ru-RU" sz="1400" b="1">
              <a:solidFill>
                <a:srgbClr val="000000"/>
              </a:solidFill>
              <a:latin typeface="Montserrat"/>
              <a:ea typeface="Times New Roman"/>
              <a:cs typeface="Times New Roman"/>
            </a:endParaRPr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Является ли услуга типовой?</a:t>
            </a:r>
            <a:r>
              <a:rPr lang="ru-RU" sz="1400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 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400" b="1">
                <a:solidFill>
                  <a:schemeClr val="tx2">
                    <a:lumMod val="60000"/>
                    <a:lumOff val="40000"/>
                  </a:schemeClr>
                </a:solidFill>
                <a:latin typeface="Montserrat"/>
                <a:cs typeface="Times New Roman"/>
              </a:rPr>
              <a:t>Наименование типовой услуги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chemeClr val="bg1">
                    <a:lumMod val="50000"/>
                  </a:schemeClr>
                </a:solidFill>
                <a:latin typeface="Montserrat"/>
                <a:ea typeface="Times New Roman"/>
                <a:cs typeface="Times New Roman"/>
              </a:rPr>
              <a:t>Административный уровень полномочий</a:t>
            </a:r>
            <a:endParaRPr lang="ru-RU" sz="1400">
              <a:solidFill>
                <a:schemeClr val="bg1">
                  <a:lumMod val="50000"/>
                </a:schemeClr>
              </a:solidFill>
              <a:latin typeface="Montserrat"/>
              <a:ea typeface="Aptos"/>
              <a:cs typeface="Times New Roman"/>
            </a:endParaRPr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Орган, разрабатывающий регламент</a:t>
            </a:r>
            <a:r>
              <a:rPr lang="ru-RU" sz="1400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 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chemeClr val="tx2">
                    <a:lumMod val="60000"/>
                    <a:lumOff val="40000"/>
                  </a:schemeClr>
                </a:solidFill>
                <a:latin typeface="Montserrat"/>
                <a:ea typeface="Times New Roman"/>
                <a:cs typeface="Times New Roman"/>
              </a:rPr>
              <a:t>Органы, ответственные за совместную разработку административного регламента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Административный уровень предоставления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Times New Roman"/>
                <a:cs typeface="Times New Roman"/>
              </a:rPr>
              <a:t>Тип полномочий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  <a:ea typeface="Times New Roman"/>
                <a:cs typeface="Times New Roman"/>
              </a:rPr>
              <a:t>Тип переданных полномочий</a:t>
            </a:r>
            <a:endParaRPr/>
          </a:p>
          <a:p>
            <a:pPr>
              <a:spcAft>
                <a:spcPts val="1200"/>
              </a:spcAft>
              <a:buNone/>
              <a:defRPr/>
            </a:pPr>
            <a:r>
              <a:rPr lang="ru-RU" sz="1400" b="1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НПА, которыми установлены полномочия на предоставление услуги</a:t>
            </a:r>
            <a:endParaRPr lang="ru-RU" sz="1400" b="1">
              <a:solidFill>
                <a:srgbClr val="000000"/>
              </a:solidFill>
              <a:latin typeface="Montserrat"/>
              <a:ea typeface="Times New Roman"/>
              <a:cs typeface="Times New Roman"/>
            </a:endParaRPr>
          </a:p>
          <a:p>
            <a:pPr>
              <a:spcAft>
                <a:spcPts val="1200"/>
              </a:spcAft>
              <a:defRPr/>
            </a:pPr>
            <a:r>
              <a:rPr lang="ru-RU" sz="1400" b="1">
                <a:solidFill>
                  <a:schemeClr val="tx2">
                    <a:lumMod val="60000"/>
                    <a:lumOff val="40000"/>
                  </a:schemeClr>
                </a:solidFill>
                <a:latin typeface="Montserrat"/>
                <a:cs typeface="Times New Roman"/>
              </a:rPr>
              <a:t>Идентификатор ФРГУ 1.0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ru-RU" sz="1400" b="1">
                <a:solidFill>
                  <a:schemeClr val="tx2">
                    <a:lumMod val="60000"/>
                    <a:lumOff val="40000"/>
                  </a:schemeClr>
                </a:solidFill>
                <a:latin typeface="Montserrat"/>
                <a:cs typeface="Times New Roman"/>
              </a:rPr>
              <a:t>Идентификатор ФРГУ 2.0</a:t>
            </a:r>
            <a:endParaRPr/>
          </a:p>
        </p:txBody>
      </p:sp>
      <p:pic>
        <p:nvPicPr>
          <p:cNvPr id="39" name="Рисунок 38" descr="Блокировка со сплошной заливкой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1473320" y="3076336"/>
            <a:ext cx="184524" cy="184524"/>
          </a:xfrm>
          <a:prstGeom prst="rect">
            <a:avLst/>
          </a:prstGeom>
        </p:spPr>
      </p:pic>
      <p:pic>
        <p:nvPicPr>
          <p:cNvPr id="49" name="Рисунок 48" descr="Блокировка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46664" y="4738341"/>
            <a:ext cx="184524" cy="184524"/>
          </a:xfrm>
          <a:prstGeom prst="rect">
            <a:avLst/>
          </a:prstGeom>
        </p:spPr>
      </p:pic>
      <p:pic>
        <p:nvPicPr>
          <p:cNvPr id="50" name="Рисунок 49" descr="Блокировка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321744" y="5114538"/>
            <a:ext cx="184524" cy="184524"/>
          </a:xfrm>
          <a:prstGeom prst="rect">
            <a:avLst/>
          </a:prstGeom>
        </p:spPr>
      </p:pic>
      <p:sp>
        <p:nvSpPr>
          <p:cNvPr id="51" name="Заголовок 2"/>
          <p:cNvSpPr txBox="1"/>
          <p:nvPr/>
        </p:nvSpPr>
        <p:spPr bwMode="auto">
          <a:xfrm>
            <a:off x="7275134" y="719175"/>
            <a:ext cx="4179127" cy="1024287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ts val="3320"/>
              </a:lnSpc>
              <a:spcBef>
                <a:spcPts val="0"/>
              </a:spcBef>
              <a:buNone/>
              <a:defRPr sz="3200" b="1" i="0">
                <a:solidFill>
                  <a:schemeClr val="tx1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defRPr/>
            </a:pPr>
            <a:r>
              <a:rPr lang="ru-RU" sz="2000"/>
              <a:t>Поля карточки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531217" y="2197428"/>
            <a:ext cx="6115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+mn-ea"/>
                <a:cs typeface="+mn-cs"/>
              </a:rPr>
              <a:t>Варианты заполнения: </a:t>
            </a:r>
            <a:endParaRPr/>
          </a:p>
        </p:txBody>
      </p:sp>
      <p:cxnSp>
        <p:nvCxnSpPr>
          <p:cNvPr id="11" name="Прямая соединительная линия 10"/>
          <p:cNvCxnSpPr>
            <a:cxnSpLocks/>
          </p:cNvCxnSpPr>
          <p:nvPr/>
        </p:nvCxnSpPr>
        <p:spPr bwMode="auto">
          <a:xfrm>
            <a:off x="3898900" y="5711857"/>
            <a:ext cx="31369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 bwMode="auto"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Краткое наименование услуги</a:t>
            </a:r>
            <a:endParaRPr/>
          </a:p>
        </p:txBody>
      </p:sp>
      <p:pic>
        <p:nvPicPr>
          <p:cNvPr id="26" name="Рисунок 25" descr="флажок установлен со сплошной заливкой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6447534" y="2525360"/>
            <a:ext cx="355355" cy="35535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 bwMode="auto">
          <a:xfrm>
            <a:off x="6802889" y="2532639"/>
            <a:ext cx="4022963" cy="60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Не содержит аббревиатур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Специфична, передает смысл услуги</a:t>
            </a:r>
            <a:endParaRPr/>
          </a:p>
        </p:txBody>
      </p:sp>
      <p:pic>
        <p:nvPicPr>
          <p:cNvPr id="29" name="Рисунок 28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47534" y="2863659"/>
            <a:ext cx="355355" cy="355355"/>
          </a:xfrm>
          <a:prstGeom prst="rect">
            <a:avLst/>
          </a:prstGeom>
        </p:spPr>
      </p:pic>
      <p:pic>
        <p:nvPicPr>
          <p:cNvPr id="16" name="Рисунок 15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47533" y="4221082"/>
            <a:ext cx="355355" cy="3553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 bwMode="auto">
          <a:xfrm>
            <a:off x="1097160" y="2220872"/>
            <a:ext cx="366760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>
                <a:latin typeface="Montserrat"/>
                <a:cs typeface="Times New Roman"/>
              </a:rPr>
              <a:t>Аббревиатуры</a:t>
            </a:r>
            <a:endParaRPr/>
          </a:p>
          <a:p>
            <a:pPr>
              <a:defRPr/>
            </a:pPr>
            <a:r>
              <a:rPr lang="ru-RU" sz="1400">
                <a:latin typeface="Montserrat"/>
                <a:cs typeface="Times New Roman"/>
              </a:rPr>
              <a:t>ДГВП, СПГ...</a:t>
            </a:r>
            <a:endParaRPr/>
          </a:p>
          <a:p>
            <a:pPr>
              <a:defRPr/>
            </a:pPr>
            <a:endParaRPr lang="ru-RU" sz="1400">
              <a:latin typeface="Montserrat"/>
              <a:cs typeface="Times New Roman"/>
            </a:endParaRPr>
          </a:p>
          <a:p>
            <a:pPr>
              <a:defRPr/>
            </a:pPr>
            <a:r>
              <a:rPr lang="ru-RU" sz="1400" b="1">
                <a:latin typeface="Montserrat"/>
                <a:cs typeface="Times New Roman"/>
              </a:rPr>
              <a:t>Не отражает специфику услуги</a:t>
            </a:r>
            <a:endParaRPr/>
          </a:p>
          <a:p>
            <a:pPr>
              <a:defRPr/>
            </a:pPr>
            <a:r>
              <a:rPr lang="ru-RU" sz="1400">
                <a:latin typeface="Montserrat"/>
                <a:cs typeface="Times New Roman"/>
              </a:rPr>
              <a:t>Лицензирование деятельности</a:t>
            </a:r>
            <a:endParaRPr/>
          </a:p>
          <a:p>
            <a:pPr>
              <a:defRPr/>
            </a:pPr>
            <a:r>
              <a:rPr lang="ru-RU" sz="1400">
                <a:latin typeface="Montserrat"/>
                <a:cs typeface="Times New Roman"/>
              </a:rPr>
              <a:t>Маломерные суда</a:t>
            </a:r>
            <a:endParaRPr/>
          </a:p>
          <a:p>
            <a:pPr>
              <a:defRPr/>
            </a:pPr>
            <a:r>
              <a:rPr lang="ru-RU" sz="1400">
                <a:latin typeface="Montserrat"/>
                <a:cs typeface="Times New Roman"/>
              </a:rPr>
              <a:t>Выписка</a:t>
            </a:r>
            <a:endParaRPr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rcRect l="6212" t="0" r="34205" b="87728"/>
          <a:stretch/>
        </p:blipFill>
        <p:spPr bwMode="auto">
          <a:xfrm>
            <a:off x="6955535" y="311523"/>
            <a:ext cx="1498387" cy="45127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 bwMode="auto">
          <a:xfrm>
            <a:off x="7120744" y="705641"/>
            <a:ext cx="2782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latin typeface="Montserrat Medium"/>
              </a:rPr>
              <a:t>отображается на ЕПГУ </a:t>
            </a:r>
            <a:endParaRPr/>
          </a:p>
          <a:p>
            <a:pPr>
              <a:defRPr/>
            </a:pPr>
            <a:r>
              <a:rPr lang="ru-RU" sz="1400">
                <a:latin typeface="Montserrat Medium"/>
              </a:rPr>
              <a:t>видно заявителю</a:t>
            </a:r>
            <a:endParaRPr/>
          </a:p>
        </p:txBody>
      </p:sp>
      <p:sp>
        <p:nvSpPr>
          <p:cNvPr id="37" name="Прямоугольник: скругленные углы 36"/>
          <p:cNvSpPr/>
          <p:nvPr/>
        </p:nvSpPr>
        <p:spPr bwMode="auto">
          <a:xfrm>
            <a:off x="6487928" y="3760591"/>
            <a:ext cx="1648842" cy="33702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rcRect l="12293" t="46925" r="19464" b="6319"/>
          <a:stretch/>
        </p:blipFill>
        <p:spPr bwMode="auto">
          <a:xfrm>
            <a:off x="6425578" y="431536"/>
            <a:ext cx="695165" cy="696411"/>
          </a:xfrm>
          <a:prstGeom prst="ellipse">
            <a:avLst/>
          </a:prstGeom>
        </p:spPr>
      </p:pic>
      <p:sp>
        <p:nvSpPr>
          <p:cNvPr id="35" name="TextBox 34"/>
          <p:cNvSpPr txBox="1"/>
          <p:nvPr/>
        </p:nvSpPr>
        <p:spPr bwMode="auto">
          <a:xfrm>
            <a:off x="6802889" y="4231490"/>
            <a:ext cx="4022963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Дублирует полное наименование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6705999" y="3747093"/>
            <a:ext cx="11869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solidFill>
                  <a:schemeClr val="accent1">
                    <a:lumMod val="75000"/>
                  </a:schemeClr>
                </a:solidFill>
                <a:latin typeface="Montserrat"/>
                <a:cs typeface="Times New Roman"/>
              </a:rPr>
              <a:t>Вариант 2</a:t>
            </a:r>
            <a:endParaRPr/>
          </a:p>
        </p:txBody>
      </p:sp>
      <p:pic>
        <p:nvPicPr>
          <p:cNvPr id="38" name="Рисунок 37" descr="Флажок с крестиком со сплошной заливкой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721364" y="2837224"/>
            <a:ext cx="355355" cy="355355"/>
          </a:xfrm>
          <a:prstGeom prst="rect">
            <a:avLst/>
          </a:prstGeom>
        </p:spPr>
      </p:pic>
      <p:sp>
        <p:nvSpPr>
          <p:cNvPr id="40" name="Прямоугольник: скругленные углы 39"/>
          <p:cNvSpPr/>
          <p:nvPr/>
        </p:nvSpPr>
        <p:spPr bwMode="auto">
          <a:xfrm>
            <a:off x="6447533" y="2165379"/>
            <a:ext cx="1648842" cy="33702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TextBox 40"/>
          <p:cNvSpPr txBox="1"/>
          <p:nvPr/>
        </p:nvSpPr>
        <p:spPr bwMode="auto">
          <a:xfrm>
            <a:off x="6665604" y="2151881"/>
            <a:ext cx="11869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>
                <a:solidFill>
                  <a:schemeClr val="accent1">
                    <a:lumMod val="75000"/>
                  </a:schemeClr>
                </a:solidFill>
                <a:latin typeface="Montserrat"/>
                <a:cs typeface="Times New Roman"/>
              </a:rPr>
              <a:t>Вариант 1</a:t>
            </a:r>
            <a:endParaRPr/>
          </a:p>
        </p:txBody>
      </p:sp>
      <p:pic>
        <p:nvPicPr>
          <p:cNvPr id="42" name="Рисунок 41" descr="Флажок с крестиком со сплошной заливкой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1365" y="2211820"/>
            <a:ext cx="355355" cy="355355"/>
          </a:xfrm>
          <a:prstGeom prst="rect">
            <a:avLst/>
          </a:prstGeom>
        </p:spPr>
      </p:pic>
      <p:pic>
        <p:nvPicPr>
          <p:cNvPr id="43" name="Рисунок 42" descr="Флажок с крестиком со сплошной заливкой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741805" y="1613523"/>
            <a:ext cx="355355" cy="35535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 bwMode="auto">
          <a:xfrm>
            <a:off x="1097160" y="1623961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Отказ в согласовании</a:t>
            </a:r>
            <a:endParaRPr/>
          </a:p>
        </p:txBody>
      </p:sp>
      <p:pic>
        <p:nvPicPr>
          <p:cNvPr id="45" name="Рисунок 44" descr="флажок установлен со сплошной заливкой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6469384" y="1609424"/>
            <a:ext cx="355355" cy="355355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 bwMode="auto">
          <a:xfrm>
            <a:off x="6802889" y="1631817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2645124"/>
            <a:ext cx="12192000" cy="42128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 bwMode="auto"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/>
              <a:t>Формулировка наименования НПА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561480" y="3042365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800" b="1">
                <a:solidFill>
                  <a:schemeClr val="bg1"/>
                </a:solidFill>
                <a:latin typeface="Montserrat"/>
                <a:ea typeface="Aptos"/>
                <a:cs typeface="Times New Roman"/>
              </a:rPr>
              <a:t>Корректная формулировка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561482" y="4044469"/>
            <a:ext cx="67972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  <a:defRPr/>
            </a:pPr>
            <a:r>
              <a:rPr lang="ru-RU" sz="1600">
                <a:solidFill>
                  <a:schemeClr val="bg1"/>
                </a:solidFill>
                <a:latin typeface="Montserrat"/>
                <a:ea typeface="Aptos"/>
                <a:cs typeface="Times New Roman"/>
              </a:rPr>
              <a:t>Указ Президента Российской Федерации от 21.12.2016 № 699 </a:t>
            </a:r>
            <a:br>
              <a:rPr lang="ru-RU" sz="1600">
                <a:solidFill>
                  <a:schemeClr val="bg1"/>
                </a:solidFill>
                <a:latin typeface="Montserrat"/>
                <a:ea typeface="Aptos"/>
                <a:cs typeface="Times New Roman"/>
              </a:rPr>
            </a:br>
            <a:r>
              <a:rPr lang="ru-RU" sz="1600">
                <a:solidFill>
                  <a:schemeClr val="bg1"/>
                </a:solidFill>
                <a:latin typeface="Montserrat"/>
                <a:ea typeface="Aptos"/>
                <a:cs typeface="Times New Roman"/>
              </a:rPr>
              <a:t>"Об утверждении Положения о Министерстве внутренних дел Российской Федерации и Типового положения о территориальном органе Министерства внутренних дел Российской Федерации по субъекту Российской Федерации"</a:t>
            </a:r>
            <a:endParaRPr/>
          </a:p>
        </p:txBody>
      </p:sp>
      <p:sp>
        <p:nvSpPr>
          <p:cNvPr id="12" name="Правая круглая скобка 11"/>
          <p:cNvSpPr/>
          <p:nvPr/>
        </p:nvSpPr>
        <p:spPr bwMode="auto">
          <a:xfrm rot="16199999">
            <a:off x="2813185" y="1853582"/>
            <a:ext cx="135599" cy="4517369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 bwMode="auto">
          <a:xfrm rot="16199999">
            <a:off x="5700527" y="3529080"/>
            <a:ext cx="135600" cy="1166369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авая круглая скобка 13"/>
          <p:cNvSpPr/>
          <p:nvPr/>
        </p:nvSpPr>
        <p:spPr bwMode="auto">
          <a:xfrm rot="16199999">
            <a:off x="6764071" y="3667032"/>
            <a:ext cx="135601" cy="890464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авая круглая скобка 14"/>
          <p:cNvSpPr/>
          <p:nvPr/>
        </p:nvSpPr>
        <p:spPr bwMode="auto">
          <a:xfrm rot="16199999" flipH="1">
            <a:off x="3395175" y="1588507"/>
            <a:ext cx="1109054" cy="6654804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 bwMode="auto">
          <a:xfrm>
            <a:off x="549636" y="3689111"/>
            <a:ext cx="3807320" cy="35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600" b="1">
                <a:solidFill>
                  <a:srgbClr val="FFFF00"/>
                </a:solidFill>
                <a:latin typeface="Montserrat"/>
                <a:cs typeface="Times New Roman"/>
              </a:rPr>
              <a:t>Вид акта и орган, издавший его</a:t>
            </a:r>
            <a:endParaRPr/>
          </a:p>
        </p:txBody>
      </p:sp>
      <p:sp>
        <p:nvSpPr>
          <p:cNvPr id="20" name="TextBox 19"/>
          <p:cNvSpPr txBox="1"/>
          <p:nvPr/>
        </p:nvSpPr>
        <p:spPr bwMode="auto">
          <a:xfrm>
            <a:off x="5139667" y="3654237"/>
            <a:ext cx="1436366" cy="35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600" b="1">
                <a:solidFill>
                  <a:srgbClr val="FFFF00"/>
                </a:solidFill>
                <a:latin typeface="Montserrat"/>
                <a:cs typeface="Times New Roman"/>
              </a:rPr>
              <a:t>Дата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6321259" y="3641869"/>
            <a:ext cx="1049331" cy="35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600" b="1">
                <a:solidFill>
                  <a:srgbClr val="FFFF00"/>
                </a:solidFill>
                <a:latin typeface="Montserrat"/>
                <a:cs typeface="Times New Roman"/>
              </a:rPr>
              <a:t>Номер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527489" y="5431996"/>
            <a:ext cx="2480853" cy="35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600" b="1">
                <a:solidFill>
                  <a:srgbClr val="FFFF00"/>
                </a:solidFill>
                <a:latin typeface="Montserrat"/>
                <a:cs typeface="Times New Roman"/>
              </a:rPr>
              <a:t>Наименование акта</a:t>
            </a:r>
            <a:endParaRPr/>
          </a:p>
        </p:txBody>
      </p:sp>
      <p:pic>
        <p:nvPicPr>
          <p:cNvPr id="26" name="Рисунок 25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04086" y="4023680"/>
            <a:ext cx="355355" cy="35535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 bwMode="auto">
          <a:xfrm>
            <a:off x="7959441" y="4030959"/>
            <a:ext cx="4022963" cy="2354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В одной записи указан один акт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Вид акта и орган – без сокращений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Дата и номер заполнены корректно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Указано полное наименование акта </a:t>
            </a:r>
            <a:b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</a:b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в кавычках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Нет дополнительных уточнений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defRPr/>
            </a:pPr>
            <a:endParaRPr lang="ru-RU" sz="1600" b="1">
              <a:solidFill>
                <a:schemeClr val="bg1"/>
              </a:solidFill>
              <a:latin typeface="Montserrat"/>
              <a:cs typeface="Times New Roman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7604085" y="3596382"/>
            <a:ext cx="4871441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bg1"/>
                </a:solidFill>
                <a:latin typeface="Montserrat"/>
                <a:cs typeface="Times New Roman"/>
              </a:rPr>
              <a:t>Формулировка будет согласована, если: </a:t>
            </a:r>
            <a:endParaRPr/>
          </a:p>
        </p:txBody>
      </p:sp>
      <p:pic>
        <p:nvPicPr>
          <p:cNvPr id="29" name="Рисунок 28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04086" y="4361979"/>
            <a:ext cx="355355" cy="355355"/>
          </a:xfrm>
          <a:prstGeom prst="rect">
            <a:avLst/>
          </a:prstGeom>
        </p:spPr>
      </p:pic>
      <p:pic>
        <p:nvPicPr>
          <p:cNvPr id="31" name="Рисунок 30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04086" y="4756525"/>
            <a:ext cx="355355" cy="355355"/>
          </a:xfrm>
          <a:prstGeom prst="rect">
            <a:avLst/>
          </a:prstGeom>
        </p:spPr>
      </p:pic>
      <p:pic>
        <p:nvPicPr>
          <p:cNvPr id="3" name="Рисунок 2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04085" y="5114113"/>
            <a:ext cx="355355" cy="3553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3101" y="1460846"/>
            <a:ext cx="11245797" cy="891832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>
            <a:cxnSpLocks/>
          </p:cNvCxnSpPr>
          <p:nvPr/>
        </p:nvCxnSpPr>
        <p:spPr bwMode="auto">
          <a:xfrm flipH="1">
            <a:off x="7194549" y="4354103"/>
            <a:ext cx="9207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cxnSpLocks/>
          </p:cNvCxnSpPr>
          <p:nvPr/>
        </p:nvCxnSpPr>
        <p:spPr bwMode="auto">
          <a:xfrm flipH="1">
            <a:off x="612774" y="4353013"/>
            <a:ext cx="9207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флажок установлен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04084" y="5681284"/>
            <a:ext cx="355355" cy="355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C519C58A-6958-BF42-A6AE-1B786EE105C2}" type="slidenum">
              <a:rPr lang="ru-RU"/>
              <a:t/>
            </a:fld>
            <a:endParaRPr lang="ru-RU"/>
          </a:p>
        </p:txBody>
      </p:sp>
      <p:pic>
        <p:nvPicPr>
          <p:cNvPr id="36" name="Рисунок 35" descr="Флажок с крестиком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0272" y="1177785"/>
            <a:ext cx="355355" cy="3553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390272" y="704120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800" b="1">
                <a:latin typeface="Montserrat"/>
                <a:ea typeface="Aptos"/>
                <a:cs typeface="Times New Roman"/>
              </a:rPr>
              <a:t>1. В одной записи указан один акт</a:t>
            </a:r>
            <a:endParaRPr/>
          </a:p>
        </p:txBody>
      </p:sp>
      <p:sp>
        <p:nvSpPr>
          <p:cNvPr id="32" name="TextBox 31"/>
          <p:cNvSpPr txBox="1"/>
          <p:nvPr/>
        </p:nvSpPr>
        <p:spPr bwMode="auto">
          <a:xfrm>
            <a:off x="745627" y="118822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Отказ в согласовании</a:t>
            </a:r>
            <a:endParaRPr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0272" y="1551940"/>
            <a:ext cx="5553850" cy="714475"/>
          </a:xfrm>
          <a:prstGeom prst="rect">
            <a:avLst/>
          </a:prstGeom>
        </p:spPr>
      </p:pic>
      <p:cxnSp>
        <p:nvCxnSpPr>
          <p:cNvPr id="45" name="Прямая соединительная линия 44"/>
          <p:cNvCxnSpPr>
            <a:cxnSpLocks/>
          </p:cNvCxnSpPr>
          <p:nvPr/>
        </p:nvCxnSpPr>
        <p:spPr bwMode="auto">
          <a:xfrm>
            <a:off x="3085720" y="1960261"/>
            <a:ext cx="234874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 descr="Флажок с крестиком со сплошной заливкой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0272" y="3896497"/>
            <a:ext cx="355355" cy="355355"/>
          </a:xfrm>
          <a:prstGeom prst="rect">
            <a:avLst/>
          </a:prstGeom>
        </p:spPr>
      </p:pic>
      <p:pic>
        <p:nvPicPr>
          <p:cNvPr id="58" name="Рисунок 57" descr="флажок установлен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09218" y="3870951"/>
            <a:ext cx="355355" cy="355355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 bwMode="auto">
          <a:xfrm>
            <a:off x="4142723" y="3893344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</p:txBody>
      </p:sp>
      <p:sp>
        <p:nvSpPr>
          <p:cNvPr id="60" name="TextBox 59"/>
          <p:cNvSpPr txBox="1"/>
          <p:nvPr/>
        </p:nvSpPr>
        <p:spPr bwMode="auto">
          <a:xfrm>
            <a:off x="390272" y="3384732"/>
            <a:ext cx="6836028" cy="80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800" b="1">
                <a:latin typeface="Montserrat"/>
                <a:ea typeface="Aptos"/>
                <a:cs typeface="Times New Roman"/>
              </a:rPr>
              <a:t>2. Вид акта и орган – без сокращений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endParaRPr lang="ru-RU" sz="1800" b="1">
              <a:latin typeface="Montserrat"/>
              <a:ea typeface="Aptos"/>
              <a:cs typeface="Times New Roman"/>
            </a:endParaRPr>
          </a:p>
        </p:txBody>
      </p:sp>
      <p:sp>
        <p:nvSpPr>
          <p:cNvPr id="61" name="TextBox 60"/>
          <p:cNvSpPr txBox="1"/>
          <p:nvPr/>
        </p:nvSpPr>
        <p:spPr bwMode="auto">
          <a:xfrm>
            <a:off x="745627" y="3906935"/>
            <a:ext cx="3050891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6">
                    <a:lumMod val="75000"/>
                  </a:schemeClr>
                </a:solidFill>
                <a:latin typeface="Montserrat"/>
                <a:cs typeface="Times New Roman"/>
              </a:rPr>
              <a:t>Отказ в согласовании</a:t>
            </a:r>
            <a:endParaRPr/>
          </a:p>
        </p:txBody>
      </p:sp>
      <p:sp>
        <p:nvSpPr>
          <p:cNvPr id="66" name="TextBox 65"/>
          <p:cNvSpPr txBox="1"/>
          <p:nvPr/>
        </p:nvSpPr>
        <p:spPr bwMode="auto">
          <a:xfrm>
            <a:off x="783300" y="4266361"/>
            <a:ext cx="3270340" cy="9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latin typeface="Montserrat"/>
                <a:ea typeface="Aptos"/>
                <a:cs typeface="Times New Roman"/>
              </a:rPr>
              <a:t>ТК РФ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Указ Президента </a:t>
            </a:r>
            <a:r>
              <a:rPr lang="ru-RU" sz="1200" b="1">
                <a:latin typeface="Montserrat"/>
                <a:ea typeface="Aptos"/>
                <a:cs typeface="Times New Roman"/>
              </a:rPr>
              <a:t>РФ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Приказ </a:t>
            </a:r>
            <a:r>
              <a:rPr lang="ru-RU" sz="1200" b="1">
                <a:latin typeface="Montserrat"/>
                <a:ea typeface="Aptos"/>
                <a:cs typeface="Times New Roman"/>
              </a:rPr>
              <a:t>Минстроя России</a:t>
            </a:r>
            <a:endParaRPr/>
          </a:p>
        </p:txBody>
      </p:sp>
      <p:sp>
        <p:nvSpPr>
          <p:cNvPr id="74" name="TextBox 73"/>
          <p:cNvSpPr txBox="1"/>
          <p:nvPr/>
        </p:nvSpPr>
        <p:spPr bwMode="auto">
          <a:xfrm>
            <a:off x="4221600" y="4242352"/>
            <a:ext cx="5747900" cy="144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latin typeface="Montserrat"/>
                <a:ea typeface="Aptos"/>
                <a:cs typeface="Times New Roman"/>
              </a:rPr>
              <a:t>Трудовой кодекс Российской Федерации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Указ Президента </a:t>
            </a:r>
            <a:r>
              <a:rPr lang="ru-RU" sz="1200" b="1">
                <a:latin typeface="Montserrat"/>
                <a:ea typeface="Aptos"/>
                <a:cs typeface="Times New Roman"/>
              </a:rPr>
              <a:t>Российской Федерации</a:t>
            </a:r>
            <a:endParaRPr lang="ru-RU" sz="1200" b="1">
              <a:latin typeface="Montserrat"/>
              <a:ea typeface="Aptos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>
                <a:latin typeface="Montserrat"/>
                <a:ea typeface="Aptos"/>
                <a:cs typeface="Times New Roman"/>
              </a:rPr>
              <a:t>Приказ </a:t>
            </a:r>
            <a:r>
              <a:rPr lang="ru-RU" sz="1200" b="1">
                <a:latin typeface="Montserrat"/>
                <a:ea typeface="Aptos"/>
                <a:cs typeface="Times New Roman"/>
              </a:rPr>
              <a:t>Министерства строительства и жилищно-коммунального хозяйства Российской Федерации </a:t>
            </a:r>
            <a:endParaRPr/>
          </a:p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200" b="1">
                <a:latin typeface="Montserrat"/>
                <a:ea typeface="Aptos"/>
                <a:cs typeface="Times New Roman"/>
              </a:rPr>
              <a:t>Приказ </a:t>
            </a:r>
            <a:r>
              <a:rPr lang="ru-RU" sz="1200">
                <a:latin typeface="Montserrat"/>
                <a:ea typeface="Aptos"/>
                <a:cs typeface="Times New Roman"/>
              </a:rPr>
              <a:t>Министерства внутренних дел Российской Федерации</a:t>
            </a:r>
            <a:endParaRPr/>
          </a:p>
        </p:txBody>
      </p:sp>
      <p:pic>
        <p:nvPicPr>
          <p:cNvPr id="75" name="Рисунок 74" descr="флажок установлен со сплошной заливк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17851" y="1173686"/>
            <a:ext cx="355355" cy="35535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 bwMode="auto">
          <a:xfrm>
            <a:off x="6451356" y="119607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ru-RU" sz="1400" b="1">
                <a:solidFill>
                  <a:schemeClr val="accent2">
                    <a:lumMod val="50000"/>
                  </a:schemeClr>
                </a:solidFill>
                <a:latin typeface="Montserrat"/>
                <a:cs typeface="Times New Roman"/>
              </a:rPr>
              <a:t>Корректный вариант</a:t>
            </a:r>
            <a:endParaRPr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096000" y="1551434"/>
            <a:ext cx="5611008" cy="1209844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 bwMode="auto">
          <a:xfrm>
            <a:off x="783300" y="5396783"/>
            <a:ext cx="6210300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14999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Пр. </a:t>
            </a:r>
            <a:r>
              <a:rPr lang="ru-RU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Montserrat"/>
                <a:ea typeface="Aptos"/>
                <a:cs typeface="Times New Roman"/>
              </a:rPr>
              <a:t>Министерства внутренних дел…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Р7-Офис/2024.3.1.523</Application>
  <DocSecurity>0</DocSecurity>
  <PresentationFormat>Широкоэкранный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в две или три строки</dc:title>
  <dc:subject/>
  <dc:creator>jul_su@me.com</dc:creator>
  <cp:keywords/>
  <dc:description/>
  <dc:identifier/>
  <dc:language/>
  <cp:lastModifiedBy/>
  <cp:revision>138</cp:revision>
  <dcterms:created xsi:type="dcterms:W3CDTF">2023-11-08T07:52:20Z</dcterms:created>
  <dcterms:modified xsi:type="dcterms:W3CDTF">2026-03-04T03:13:11Z</dcterms:modified>
  <cp:category/>
  <cp:contentStatus/>
  <cp:version/>
</cp:coreProperties>
</file>